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4" r:id="rId3"/>
    <p:sldMasterId id="2147483805" r:id="rId4"/>
  </p:sldMasterIdLst>
  <p:notesMasterIdLst>
    <p:notesMasterId r:id="rId95"/>
  </p:notesMasterIdLst>
  <p:handoutMasterIdLst>
    <p:handoutMasterId r:id="rId96"/>
  </p:handoutMasterIdLst>
  <p:sldIdLst>
    <p:sldId id="376" r:id="rId5"/>
    <p:sldId id="283" r:id="rId6"/>
    <p:sldId id="290" r:id="rId7"/>
    <p:sldId id="546" r:id="rId8"/>
    <p:sldId id="265" r:id="rId9"/>
    <p:sldId id="311" r:id="rId10"/>
    <p:sldId id="333" r:id="rId11"/>
    <p:sldId id="553" r:id="rId12"/>
    <p:sldId id="554" r:id="rId13"/>
    <p:sldId id="312" r:id="rId14"/>
    <p:sldId id="297" r:id="rId15"/>
    <p:sldId id="323" r:id="rId16"/>
    <p:sldId id="325" r:id="rId17"/>
    <p:sldId id="324" r:id="rId18"/>
    <p:sldId id="328" r:id="rId19"/>
    <p:sldId id="299" r:id="rId20"/>
    <p:sldId id="329" r:id="rId21"/>
    <p:sldId id="335" r:id="rId22"/>
    <p:sldId id="336" r:id="rId23"/>
    <p:sldId id="343" r:id="rId24"/>
    <p:sldId id="345" r:id="rId25"/>
    <p:sldId id="347" r:id="rId26"/>
    <p:sldId id="373" r:id="rId27"/>
    <p:sldId id="349" r:id="rId28"/>
    <p:sldId id="351" r:id="rId29"/>
    <p:sldId id="356" r:id="rId30"/>
    <p:sldId id="772" r:id="rId31"/>
    <p:sldId id="360" r:id="rId32"/>
    <p:sldId id="378" r:id="rId33"/>
    <p:sldId id="379" r:id="rId34"/>
    <p:sldId id="381" r:id="rId35"/>
    <p:sldId id="382" r:id="rId36"/>
    <p:sldId id="384" r:id="rId37"/>
    <p:sldId id="386" r:id="rId38"/>
    <p:sldId id="710" r:id="rId39"/>
    <p:sldId id="712" r:id="rId40"/>
    <p:sldId id="714" r:id="rId41"/>
    <p:sldId id="390" r:id="rId42"/>
    <p:sldId id="391" r:id="rId43"/>
    <p:sldId id="392" r:id="rId44"/>
    <p:sldId id="393" r:id="rId45"/>
    <p:sldId id="394" r:id="rId46"/>
    <p:sldId id="395" r:id="rId47"/>
    <p:sldId id="396" r:id="rId48"/>
    <p:sldId id="398" r:id="rId49"/>
    <p:sldId id="401" r:id="rId50"/>
    <p:sldId id="403" r:id="rId51"/>
    <p:sldId id="716" r:id="rId52"/>
    <p:sldId id="407" r:id="rId53"/>
    <p:sldId id="410" r:id="rId54"/>
    <p:sldId id="729" r:id="rId55"/>
    <p:sldId id="730" r:id="rId56"/>
    <p:sldId id="731" r:id="rId57"/>
    <p:sldId id="732" r:id="rId58"/>
    <p:sldId id="733" r:id="rId59"/>
    <p:sldId id="734" r:id="rId60"/>
    <p:sldId id="735" r:id="rId61"/>
    <p:sldId id="736" r:id="rId62"/>
    <p:sldId id="737" r:id="rId63"/>
    <p:sldId id="738" r:id="rId64"/>
    <p:sldId id="739" r:id="rId65"/>
    <p:sldId id="740" r:id="rId66"/>
    <p:sldId id="741" r:id="rId67"/>
    <p:sldId id="742" r:id="rId68"/>
    <p:sldId id="743" r:id="rId69"/>
    <p:sldId id="744" r:id="rId70"/>
    <p:sldId id="745" r:id="rId71"/>
    <p:sldId id="746" r:id="rId72"/>
    <p:sldId id="747" r:id="rId73"/>
    <p:sldId id="748" r:id="rId74"/>
    <p:sldId id="749" r:id="rId75"/>
    <p:sldId id="750" r:id="rId76"/>
    <p:sldId id="751" r:id="rId77"/>
    <p:sldId id="752" r:id="rId78"/>
    <p:sldId id="753" r:id="rId79"/>
    <p:sldId id="754" r:id="rId80"/>
    <p:sldId id="755" r:id="rId81"/>
    <p:sldId id="756" r:id="rId82"/>
    <p:sldId id="757" r:id="rId83"/>
    <p:sldId id="758" r:id="rId84"/>
    <p:sldId id="759" r:id="rId85"/>
    <p:sldId id="760" r:id="rId86"/>
    <p:sldId id="761" r:id="rId87"/>
    <p:sldId id="762" r:id="rId88"/>
    <p:sldId id="763" r:id="rId89"/>
    <p:sldId id="764" r:id="rId90"/>
    <p:sldId id="765" r:id="rId91"/>
    <p:sldId id="766" r:id="rId92"/>
    <p:sldId id="767" r:id="rId93"/>
    <p:sldId id="768" r:id="rId94"/>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7FB8"/>
    <a:srgbClr val="3CB1EC"/>
    <a:srgbClr val="DEDEDE"/>
    <a:srgbClr val="FFFFFF"/>
    <a:srgbClr val="2B2F3A"/>
    <a:srgbClr val="E5E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37" autoAdjust="0"/>
    <p:restoredTop sz="98472" autoAdjust="0"/>
  </p:normalViewPr>
  <p:slideViewPr>
    <p:cSldViewPr snapToGrid="0" showGuides="1">
      <p:cViewPr varScale="1">
        <p:scale>
          <a:sx n="69" d="100"/>
          <a:sy n="69" d="100"/>
        </p:scale>
        <p:origin x="828" y="40"/>
      </p:cViewPr>
      <p:guideLst>
        <p:guide pos="7679"/>
        <p:guide orient="horz" pos="4319"/>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handoutMaster" Target="handoutMasters/handoutMaster1.xml"/><Relationship Id="rId95" Type="http://schemas.openxmlformats.org/officeDocument/2006/relationships/notesMaster" Target="notesMasters/notesMaster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0" Type="http://schemas.openxmlformats.org/officeDocument/2006/relationships/tags" Target="tags/tag1.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9EE1B-3936-4FFB-90B4-78F0759B3C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0D5CF-C5F3-484E-B67A-47A96AB89F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9" name="矩形 8"/>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0"/>
            <a:ext cx="2815730" cy="1292870"/>
            <a:chOff x="-328564" y="4677697"/>
            <a:chExt cx="7440012" cy="2563904"/>
          </a:xfrm>
        </p:grpSpPr>
        <p:sp>
          <p:nvSpPr>
            <p:cNvPr id="3" name="平行四边形 2"/>
            <p:cNvSpPr/>
            <p:nvPr/>
          </p:nvSpPr>
          <p:spPr>
            <a:xfrm flipH="1">
              <a:off x="2729947" y="4677697"/>
              <a:ext cx="4381501" cy="2563904"/>
            </a:xfrm>
            <a:prstGeom prst="parallelogram">
              <a:avLst>
                <a:gd name="adj" fmla="val 88899"/>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4" name="平行四边形 3"/>
            <p:cNvSpPr/>
            <p:nvPr/>
          </p:nvSpPr>
          <p:spPr>
            <a:xfrm>
              <a:off x="-328564" y="4677697"/>
              <a:ext cx="4381500" cy="2563904"/>
            </a:xfrm>
            <a:prstGeom prst="parallelogram">
              <a:avLst>
                <a:gd name="adj" fmla="val 88899"/>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sp>
        <p:nvSpPr>
          <p:cNvPr id="5" name="文本框 4"/>
          <p:cNvSpPr txBox="1"/>
          <p:nvPr userDrawn="1"/>
        </p:nvSpPr>
        <p:spPr>
          <a:xfrm>
            <a:off x="0" y="646435"/>
            <a:ext cx="2540006" cy="1015663"/>
          </a:xfrm>
          <a:prstGeom prst="rect">
            <a:avLst/>
          </a:prstGeom>
          <a:noFill/>
        </p:spPr>
        <p:txBody>
          <a:bodyPr wrap="square" rtlCol="0">
            <a:spAutoFit/>
          </a:bodyPr>
          <a:lstStyle>
            <a:defPPr>
              <a:defRPr lang="zh-CN"/>
            </a:defPPr>
            <a:lvl1pPr lvl="0">
              <a:defRPr sz="5400" b="1">
                <a:solidFill>
                  <a:schemeClr val="accent1"/>
                </a:solidFill>
                <a:latin typeface="+mj-ea"/>
                <a:ea typeface="+mj-ea"/>
              </a:defRPr>
            </a:lvl1pPr>
          </a:lstStyle>
          <a:p>
            <a:pPr algn="ctr"/>
            <a:r>
              <a:rPr lang="zh-CN" altLang="en-US" sz="6000" dirty="0">
                <a:solidFill>
                  <a:srgbClr val="127FB8"/>
                </a:solidFill>
                <a:latin typeface="微软雅黑" panose="020B0503020204020204" pitchFamily="34" charset="-122"/>
                <a:ea typeface="微软雅黑" panose="020B0503020204020204" pitchFamily="34" charset="-122"/>
              </a:rPr>
              <a:t>目录</a:t>
            </a:r>
            <a:endParaRPr lang="zh-CN" altLang="en-US" sz="6000" dirty="0">
              <a:solidFill>
                <a:srgbClr val="127FB8"/>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7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7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7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7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8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8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8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8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8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9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9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9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9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6"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6"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1" y="365125"/>
            <a:ext cx="7734300" cy="5811839"/>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标题页">
    <p:spTree>
      <p:nvGrpSpPr>
        <p:cNvPr id="1" name=""/>
        <p:cNvGrpSpPr/>
        <p:nvPr/>
      </p:nvGrpSpPr>
      <p:grpSpPr>
        <a:xfrm>
          <a:off x="0" y="0"/>
          <a:ext cx="0" cy="0"/>
          <a:chOff x="0" y="0"/>
          <a:chExt cx="0" cy="0"/>
        </a:xfrm>
      </p:grpSpPr>
      <p:grpSp>
        <p:nvGrpSpPr>
          <p:cNvPr id="2" name="组合 1"/>
          <p:cNvGrpSpPr/>
          <p:nvPr userDrawn="1"/>
        </p:nvGrpSpPr>
        <p:grpSpPr>
          <a:xfrm>
            <a:off x="4345953" y="5799859"/>
            <a:ext cx="3500093" cy="674450"/>
            <a:chOff x="4409879" y="5509895"/>
            <a:chExt cx="3500093" cy="674450"/>
          </a:xfrm>
        </p:grpSpPr>
        <p:sp>
          <p:nvSpPr>
            <p:cNvPr id="3" name="矩形 2"/>
            <p:cNvSpPr/>
            <p:nvPr/>
          </p:nvSpPr>
          <p:spPr>
            <a:xfrm>
              <a:off x="4409879" y="5509895"/>
              <a:ext cx="3500093" cy="674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image5.png"/>
            <p:cNvPicPr/>
            <p:nvPr/>
          </p:nvPicPr>
          <p:blipFill>
            <a:blip r:embed="rId2" cstate="print"/>
            <a:stretch>
              <a:fillRect/>
            </a:stretch>
          </p:blipFill>
          <p:spPr>
            <a:xfrm>
              <a:off x="4473804" y="5509895"/>
              <a:ext cx="3372242" cy="674450"/>
            </a:xfrm>
            <a:prstGeom prst="rect">
              <a:avLst/>
            </a:prstGeom>
            <a:solidFill>
              <a:schemeClr val="bg1"/>
            </a:solidFill>
            <a:ln w="12700">
              <a:miter lim="400000"/>
              <a:headEnd/>
              <a:tailEnd/>
            </a:ln>
          </p:spPr>
        </p:pic>
      </p:grpSp>
      <p:cxnSp>
        <p:nvCxnSpPr>
          <p:cNvPr id="5" name="直接连接符 4"/>
          <p:cNvCxnSpPr/>
          <p:nvPr userDrawn="1"/>
        </p:nvCxnSpPr>
        <p:spPr>
          <a:xfrm>
            <a:off x="2777101" y="6137084"/>
            <a:ext cx="126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8148638" y="6137084"/>
            <a:ext cx="37433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9505362" y="0"/>
            <a:ext cx="2686637" cy="2983173"/>
            <a:chOff x="9505362" y="0"/>
            <a:chExt cx="2686637" cy="2983173"/>
          </a:xfrm>
        </p:grpSpPr>
        <p:sp>
          <p:nvSpPr>
            <p:cNvPr id="8"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5" name="组合 94"/>
          <p:cNvGrpSpPr/>
          <p:nvPr userDrawn="1"/>
        </p:nvGrpSpPr>
        <p:grpSpPr>
          <a:xfrm flipH="1" flipV="1">
            <a:off x="0" y="3874827"/>
            <a:ext cx="2686637" cy="2983173"/>
            <a:chOff x="9505362" y="0"/>
            <a:chExt cx="2686637" cy="2983173"/>
          </a:xfrm>
        </p:grpSpPr>
        <p:sp>
          <p:nvSpPr>
            <p:cNvPr id="96"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6"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7"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6"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7"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8"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9"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0"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1"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2"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3"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4"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5"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6"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7"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8"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9"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0"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9"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0"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1"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2"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3"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4"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5"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6"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7"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8"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9"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0"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1"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2"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83" name="流程图: 终止 182"/>
          <p:cNvSpPr/>
          <p:nvPr userDrawn="1"/>
        </p:nvSpPr>
        <p:spPr>
          <a:xfrm>
            <a:off x="5096142" y="1509486"/>
            <a:ext cx="1999715" cy="535640"/>
          </a:xfrm>
          <a:prstGeom prst="flowChartTerminator">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结页">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998902" y="1112044"/>
            <a:ext cx="10194196" cy="4715333"/>
            <a:chOff x="828920" y="1112044"/>
            <a:chExt cx="10194196" cy="4715333"/>
          </a:xfrm>
        </p:grpSpPr>
        <p:sp>
          <p:nvSpPr>
            <p:cNvPr id="6" name="矩形 5"/>
            <p:cNvSpPr/>
            <p:nvPr/>
          </p:nvSpPr>
          <p:spPr>
            <a:xfrm>
              <a:off x="828920" y="1112044"/>
              <a:ext cx="10194196" cy="4715333"/>
            </a:xfrm>
            <a:prstGeom prst="rect">
              <a:avLst/>
            </a:prstGeom>
            <a:solidFill>
              <a:srgbClr val="127FB8"/>
            </a:solidFill>
            <a:ln w="38100" cap="flat" cmpd="sng" algn="ctr">
              <a:gradFill flip="none" rotWithShape="1">
                <a:gsLst>
                  <a:gs pos="0">
                    <a:sysClr val="window" lastClr="FFFFFF"/>
                  </a:gs>
                  <a:gs pos="100000">
                    <a:sysClr val="window" lastClr="FFFFFF">
                      <a:lumMod val="85000"/>
                    </a:sysClr>
                  </a:gs>
                </a:gsLst>
                <a:lin ang="18900000" scaled="1"/>
                <a:tileRect/>
              </a:gradFill>
              <a:prstDash val="solid"/>
              <a:miter lim="800000"/>
            </a:ln>
            <a:effectLst>
              <a:innerShdw blurRad="63500" dist="50800" dir="18900000">
                <a:prstClr val="black">
                  <a:alpha val="50000"/>
                </a:prstClr>
              </a:inn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1000664" y="1335587"/>
              <a:ext cx="9862945" cy="4287845"/>
            </a:xfrm>
            <a:prstGeom prst="rect">
              <a:avLst/>
            </a:prstGeom>
            <a:solidFill>
              <a:sysClr val="window" lastClr="FFFFFF"/>
            </a:solidFill>
            <a:ln w="12700" cap="flat" cmpd="sng" algn="ctr">
              <a:noFill/>
              <a:prstDash val="solid"/>
              <a:miter lim="800000"/>
            </a:ln>
            <a:effectLst>
              <a:outerShdw blurRad="50800" dist="38100" dir="8100000" algn="tr" rotWithShape="0">
                <a:prstClr val="black">
                  <a:alpha val="40000"/>
                </a:prstClr>
              </a:outerShdw>
            </a:effectLst>
            <a:scene3d>
              <a:camera prst="orthographicFront"/>
              <a:lightRig rig="threePt" dir="t">
                <a:rot lat="0" lon="0" rev="4800000"/>
              </a:lightRig>
            </a:scene3d>
            <a:sp3d>
              <a:bevelT w="63500" h="25400" prst="angle"/>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8" name="组合 7"/>
          <p:cNvGrpSpPr/>
          <p:nvPr userDrawn="1"/>
        </p:nvGrpSpPr>
        <p:grpSpPr>
          <a:xfrm>
            <a:off x="246080" y="686801"/>
            <a:ext cx="3460673" cy="1382795"/>
            <a:chOff x="1387563" y="938385"/>
            <a:chExt cx="3460673" cy="1382795"/>
          </a:xfrm>
        </p:grpSpPr>
        <p:sp>
          <p:nvSpPr>
            <p:cNvPr id="9" name="等腰三角形 8"/>
            <p:cNvSpPr/>
            <p:nvPr/>
          </p:nvSpPr>
          <p:spPr>
            <a:xfrm>
              <a:off x="3873883" y="1179068"/>
              <a:ext cx="974353" cy="581629"/>
            </a:xfrm>
            <a:prstGeom prst="triangle">
              <a:avLst/>
            </a:prstGeom>
            <a:solidFill>
              <a:srgbClr val="127FB8"/>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任意多边形 6"/>
            <p:cNvSpPr/>
            <p:nvPr/>
          </p:nvSpPr>
          <p:spPr>
            <a:xfrm>
              <a:off x="2086395" y="1179068"/>
              <a:ext cx="2274664" cy="835160"/>
            </a:xfrm>
            <a:custGeom>
              <a:avLst/>
              <a:gdLst>
                <a:gd name="connsiteX0" fmla="*/ 443132 w 1647678"/>
                <a:gd name="connsiteY0" fmla="*/ 0 h 640080"/>
                <a:gd name="connsiteX1" fmla="*/ 1647678 w 1647678"/>
                <a:gd name="connsiteY1" fmla="*/ 0 h 640080"/>
                <a:gd name="connsiteX2" fmla="*/ 1204546 w 1647678"/>
                <a:gd name="connsiteY2" fmla="*/ 640080 h 640080"/>
                <a:gd name="connsiteX3" fmla="*/ 0 w 1647678"/>
                <a:gd name="connsiteY3" fmla="*/ 640080 h 640080"/>
                <a:gd name="connsiteX4" fmla="*/ 443132 w 1647678"/>
                <a:gd name="connsiteY4" fmla="*/ 0 h 64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678" h="640080">
                  <a:moveTo>
                    <a:pt x="443132" y="0"/>
                  </a:moveTo>
                  <a:lnTo>
                    <a:pt x="1647678" y="0"/>
                  </a:lnTo>
                  <a:lnTo>
                    <a:pt x="1204546" y="640080"/>
                  </a:lnTo>
                  <a:lnTo>
                    <a:pt x="0" y="640080"/>
                  </a:lnTo>
                  <a:lnTo>
                    <a:pt x="443132" y="0"/>
                  </a:lnTo>
                  <a:close/>
                </a:path>
              </a:pathLst>
            </a:custGeom>
            <a:solidFill>
              <a:srgbClr val="127FB8"/>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2491597" y="1354688"/>
              <a:ext cx="1683057" cy="461665"/>
            </a:xfrm>
            <a:prstGeom prst="rect">
              <a:avLst/>
            </a:prstGeom>
            <a:noFill/>
          </p:spPr>
          <p:txBody>
            <a:bodyPr wrap="square" rtlCol="0">
              <a:spAutoFit/>
            </a:bodyPr>
            <a:lstStyle/>
            <a:p>
              <a:pPr defTabSz="685800"/>
              <a:r>
                <a:rPr lang="zh-CN" altLang="en-US" sz="2400" b="1" dirty="0">
                  <a:solidFill>
                    <a:prstClr val="white"/>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本章小结</a:t>
              </a:r>
              <a:endParaRPr lang="zh-CN" altLang="en-US" sz="2400" b="1" dirty="0">
                <a:solidFill>
                  <a:prstClr val="white"/>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sp>
          <p:nvSpPr>
            <p:cNvPr id="12" name="椭圆 11"/>
            <p:cNvSpPr/>
            <p:nvPr/>
          </p:nvSpPr>
          <p:spPr>
            <a:xfrm flipH="1">
              <a:off x="2321538" y="1897890"/>
              <a:ext cx="423290" cy="423290"/>
            </a:xfrm>
            <a:prstGeom prst="ellipse">
              <a:avLst/>
            </a:prstGeom>
            <a:gradFill flip="none" rotWithShape="1">
              <a:gsLst>
                <a:gs pos="100000">
                  <a:sysClr val="window" lastClr="FFFFFF">
                    <a:lumMod val="85000"/>
                  </a:sysClr>
                </a:gs>
                <a:gs pos="0">
                  <a:sysClr val="window" lastClr="FFFFFF"/>
                </a:gs>
              </a:gsLst>
              <a:lin ang="13200000" scaled="0"/>
              <a:tileRect/>
            </a:gradFill>
            <a:ln w="28575" cap="flat">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3" name="椭圆 12"/>
            <p:cNvSpPr/>
            <p:nvPr/>
          </p:nvSpPr>
          <p:spPr>
            <a:xfrm>
              <a:off x="1387563" y="1471842"/>
              <a:ext cx="426048" cy="426048"/>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a:off x="2086395" y="1542967"/>
              <a:ext cx="256981" cy="256981"/>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椭圆 14"/>
            <p:cNvSpPr/>
            <p:nvPr/>
          </p:nvSpPr>
          <p:spPr>
            <a:xfrm>
              <a:off x="3887893" y="938385"/>
              <a:ext cx="473166" cy="473166"/>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 name="椭圆 15"/>
          <p:cNvSpPr/>
          <p:nvPr userDrawn="1"/>
        </p:nvSpPr>
        <p:spPr>
          <a:xfrm flipH="1">
            <a:off x="9560282" y="5658449"/>
            <a:ext cx="423290" cy="423290"/>
          </a:xfrm>
          <a:prstGeom prst="ellipse">
            <a:avLst/>
          </a:prstGeom>
          <a:gradFill flip="none" rotWithShape="1">
            <a:gsLst>
              <a:gs pos="100000">
                <a:sysClr val="window" lastClr="FFFFFF">
                  <a:lumMod val="85000"/>
                </a:sysClr>
              </a:gs>
              <a:gs pos="0">
                <a:sysClr val="window" lastClr="FFFFFF"/>
              </a:gs>
            </a:gsLst>
            <a:lin ang="13200000" scaled="0"/>
            <a:tileRect/>
          </a:gradFill>
          <a:ln w="28575" cap="flat">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7" name="椭圆 16"/>
          <p:cNvSpPr/>
          <p:nvPr userDrawn="1"/>
        </p:nvSpPr>
        <p:spPr>
          <a:xfrm flipH="1">
            <a:off x="11597022" y="4927518"/>
            <a:ext cx="238303" cy="238303"/>
          </a:xfrm>
          <a:prstGeom prst="ellipse">
            <a:avLst/>
          </a:prstGeom>
          <a:gradFill flip="none" rotWithShape="1">
            <a:gsLst>
              <a:gs pos="100000">
                <a:sysClr val="window" lastClr="FFFFFF">
                  <a:lumMod val="85000"/>
                </a:sysClr>
              </a:gs>
              <a:gs pos="0">
                <a:sysClr val="window" lastClr="FFFFFF"/>
              </a:gs>
            </a:gsLst>
            <a:lin ang="18900000" scaled="1"/>
            <a:tileRect/>
          </a:gradFill>
          <a:ln w="28575" cap="flat">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8" name="椭圆 17"/>
          <p:cNvSpPr/>
          <p:nvPr userDrawn="1"/>
        </p:nvSpPr>
        <p:spPr>
          <a:xfrm>
            <a:off x="11455241" y="4059606"/>
            <a:ext cx="523999" cy="523999"/>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algn="ctr" defTabSz="685800"/>
            <a:endParaRPr lang="zh-CN" altLang="en-US" sz="1350" kern="0">
              <a:solidFill>
                <a:prstClr val="white"/>
              </a:solidFill>
              <a:latin typeface="Calibri" panose="020F0502020204030204"/>
              <a:ea typeface="宋体" panose="02010600030101010101" pitchFamily="2" charset="-122"/>
            </a:endParaRPr>
          </a:p>
        </p:txBody>
      </p:sp>
      <p:sp>
        <p:nvSpPr>
          <p:cNvPr id="19" name="椭圆 18"/>
          <p:cNvSpPr/>
          <p:nvPr userDrawn="1"/>
        </p:nvSpPr>
        <p:spPr>
          <a:xfrm>
            <a:off x="10433609" y="5348782"/>
            <a:ext cx="478595" cy="478595"/>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algn="ctr" defTabSz="685800"/>
            <a:endParaRPr lang="zh-CN" altLang="en-US" sz="1350" kern="0">
              <a:solidFill>
                <a:prstClr val="white"/>
              </a:solidFill>
              <a:latin typeface="Calibri" panose="020F0502020204030204"/>
              <a:ea typeface="宋体" panose="02010600030101010101" pitchFamily="2" charset="-122"/>
            </a:endParaRPr>
          </a:p>
        </p:txBody>
      </p:sp>
      <p:sp>
        <p:nvSpPr>
          <p:cNvPr id="20" name="椭圆 19"/>
          <p:cNvSpPr/>
          <p:nvPr userDrawn="1"/>
        </p:nvSpPr>
        <p:spPr>
          <a:xfrm>
            <a:off x="8626307" y="5232401"/>
            <a:ext cx="426048" cy="426048"/>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algn="ctr" defTabSz="685800"/>
            <a:endParaRPr lang="zh-CN" altLang="en-US" sz="1350" kern="0">
              <a:solidFill>
                <a:prstClr val="white"/>
              </a:solidFill>
              <a:latin typeface="Calibri" panose="020F0502020204030204"/>
              <a:ea typeface="宋体" panose="02010600030101010101" pitchFamily="2" charset="-122"/>
            </a:endParaRPr>
          </a:p>
        </p:txBody>
      </p:sp>
      <p:sp>
        <p:nvSpPr>
          <p:cNvPr id="21" name="椭圆 20"/>
          <p:cNvSpPr/>
          <p:nvPr userDrawn="1"/>
        </p:nvSpPr>
        <p:spPr>
          <a:xfrm>
            <a:off x="10995712" y="5609070"/>
            <a:ext cx="256981" cy="256981"/>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椭圆 21"/>
          <p:cNvSpPr/>
          <p:nvPr userDrawn="1"/>
        </p:nvSpPr>
        <p:spPr>
          <a:xfrm>
            <a:off x="9325139" y="5303525"/>
            <a:ext cx="256981" cy="256981"/>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椭圆 22"/>
          <p:cNvSpPr/>
          <p:nvPr userDrawn="1"/>
        </p:nvSpPr>
        <p:spPr>
          <a:xfrm>
            <a:off x="10634942" y="4207682"/>
            <a:ext cx="473166" cy="473166"/>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24" name="组合 23"/>
          <p:cNvGrpSpPr/>
          <p:nvPr userDrawn="1"/>
        </p:nvGrpSpPr>
        <p:grpSpPr>
          <a:xfrm>
            <a:off x="10143078" y="4708774"/>
            <a:ext cx="1470451" cy="1470451"/>
            <a:chOff x="9140512" y="4395599"/>
            <a:chExt cx="1470451" cy="1470451"/>
          </a:xfrm>
        </p:grpSpPr>
        <p:grpSp>
          <p:nvGrpSpPr>
            <p:cNvPr id="25" name="组合 24"/>
            <p:cNvGrpSpPr/>
            <p:nvPr/>
          </p:nvGrpSpPr>
          <p:grpSpPr>
            <a:xfrm>
              <a:off x="9140512" y="4395599"/>
              <a:ext cx="1470451" cy="1470451"/>
              <a:chOff x="9140512" y="4395599"/>
              <a:chExt cx="1470451" cy="1470451"/>
            </a:xfrm>
          </p:grpSpPr>
          <p:grpSp>
            <p:nvGrpSpPr>
              <p:cNvPr id="32" name="组合 31"/>
              <p:cNvGrpSpPr/>
              <p:nvPr/>
            </p:nvGrpSpPr>
            <p:grpSpPr>
              <a:xfrm>
                <a:off x="9140512" y="4395599"/>
                <a:ext cx="1470451" cy="1470451"/>
                <a:chOff x="9140512" y="4395599"/>
                <a:chExt cx="1470451" cy="1470451"/>
              </a:xfrm>
            </p:grpSpPr>
            <p:grpSp>
              <p:nvGrpSpPr>
                <p:cNvPr id="34" name="组合 33"/>
                <p:cNvGrpSpPr/>
                <p:nvPr/>
              </p:nvGrpSpPr>
              <p:grpSpPr>
                <a:xfrm flipH="1">
                  <a:off x="9140512" y="4395599"/>
                  <a:ext cx="1470451" cy="1470451"/>
                  <a:chOff x="2848131" y="1860029"/>
                  <a:chExt cx="3807502" cy="3807502"/>
                </a:xfrm>
              </p:grpSpPr>
              <p:sp>
                <p:nvSpPr>
                  <p:cNvPr id="38" name="椭圆 37"/>
                  <p:cNvSpPr/>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9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2936814" y="1948725"/>
                    <a:ext cx="3630123" cy="3630123"/>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9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5" name="组合 34"/>
                <p:cNvGrpSpPr/>
                <p:nvPr/>
              </p:nvGrpSpPr>
              <p:grpSpPr>
                <a:xfrm>
                  <a:off x="9361177" y="4964388"/>
                  <a:ext cx="1061878" cy="368683"/>
                  <a:chOff x="3454194" y="2297765"/>
                  <a:chExt cx="5283612" cy="1834466"/>
                </a:xfrm>
                <a:noFill/>
              </p:grpSpPr>
              <p:sp>
                <p:nvSpPr>
                  <p:cNvPr id="36" name="椭圆 35"/>
                  <p:cNvSpPr/>
                  <p:nvPr/>
                </p:nvSpPr>
                <p:spPr>
                  <a:xfrm rot="900000">
                    <a:off x="3454194" y="2297765"/>
                    <a:ext cx="5283610" cy="1834464"/>
                  </a:xfrm>
                  <a:prstGeom prst="ellipse">
                    <a:avLst/>
                  </a:prstGeom>
                  <a:grpFill/>
                  <a:ln>
                    <a:solidFill>
                      <a:srgbClr val="3CB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375874">
                    <a:off x="3454196" y="2297767"/>
                    <a:ext cx="5283610" cy="1834464"/>
                  </a:xfrm>
                  <a:prstGeom prst="ellipse">
                    <a:avLst/>
                  </a:prstGeom>
                  <a:grpFill/>
                  <a:ln>
                    <a:solidFill>
                      <a:srgbClr val="3CB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加号 32"/>
              <p:cNvSpPr/>
              <p:nvPr/>
            </p:nvSpPr>
            <p:spPr>
              <a:xfrm>
                <a:off x="9470107" y="4726721"/>
                <a:ext cx="844018" cy="844018"/>
              </a:xfrm>
              <a:prstGeom prst="mathPlus">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9489821" y="5292989"/>
              <a:ext cx="204307" cy="181613"/>
              <a:chOff x="4324132" y="2722273"/>
              <a:chExt cx="899848" cy="799898"/>
            </a:xfrm>
            <a:solidFill>
              <a:srgbClr val="3CB1EC"/>
            </a:solidFill>
          </p:grpSpPr>
          <p:sp>
            <p:nvSpPr>
              <p:cNvPr id="30" name="泪滴形 29"/>
              <p:cNvSpPr/>
              <p:nvPr/>
            </p:nvSpPr>
            <p:spPr>
              <a:xfrm rot="2700000">
                <a:off x="4324132" y="2722273"/>
                <a:ext cx="308475" cy="30847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泪滴形 30"/>
              <p:cNvSpPr/>
              <p:nvPr/>
            </p:nvSpPr>
            <p:spPr>
              <a:xfrm rot="18000000">
                <a:off x="4778098" y="3076289"/>
                <a:ext cx="445882" cy="445882"/>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rot="9900000">
              <a:off x="10089797" y="4813037"/>
              <a:ext cx="204307" cy="181613"/>
              <a:chOff x="4324132" y="2722273"/>
              <a:chExt cx="899848" cy="799898"/>
            </a:xfrm>
            <a:solidFill>
              <a:srgbClr val="3CB1EC"/>
            </a:solidFill>
          </p:grpSpPr>
          <p:sp>
            <p:nvSpPr>
              <p:cNvPr id="28" name="泪滴形 27"/>
              <p:cNvSpPr/>
              <p:nvPr/>
            </p:nvSpPr>
            <p:spPr>
              <a:xfrm rot="2700000">
                <a:off x="4324132" y="2722273"/>
                <a:ext cx="308475" cy="30847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泪滴形 28"/>
              <p:cNvSpPr/>
              <p:nvPr/>
            </p:nvSpPr>
            <p:spPr>
              <a:xfrm rot="18000000">
                <a:off x="4778098" y="3076289"/>
                <a:ext cx="445882" cy="445882"/>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0" name="图片 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占位符 9"/>
          <p:cNvSpPr>
            <a:spLocks noGrp="1"/>
          </p:cNvSpPr>
          <p:nvPr>
            <p:ph type="body" sz="quarter" idx="10" hasCustomPrompt="1"/>
          </p:nvPr>
        </p:nvSpPr>
        <p:spPr>
          <a:xfrm>
            <a:off x="210648" y="47173"/>
            <a:ext cx="2849075" cy="440225"/>
          </a:xfrm>
        </p:spPr>
        <p:txBody>
          <a:bodyPr>
            <a:normAutofit/>
          </a:bodyPr>
          <a:lstStyle>
            <a:lvl1pPr marL="0" indent="0">
              <a:lnSpc>
                <a:spcPct val="10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教材名称（第</a:t>
            </a:r>
            <a:r>
              <a:rPr lang="en-US" altLang="zh-CN" dirty="0"/>
              <a:t>×</a:t>
            </a:r>
            <a:r>
              <a:rPr lang="zh-CN" altLang="en-US" dirty="0"/>
              <a:t>版）</a:t>
            </a:r>
            <a:endParaRPr lang="zh-CN" altLang="en-US" dirty="0"/>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slow"/>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5335"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9"/>
          <p:cNvSpPr>
            <a:spLocks noGrp="1"/>
          </p:cNvSpPr>
          <p:nvPr>
            <p:ph type="body" sz="quarter" idx="10" hasCustomPrompt="1"/>
          </p:nvPr>
        </p:nvSpPr>
        <p:spPr>
          <a:xfrm>
            <a:off x="210648" y="47173"/>
            <a:ext cx="2849075" cy="440225"/>
          </a:xfrm>
        </p:spPr>
        <p:txBody>
          <a:bodyPr>
            <a:normAutofit/>
          </a:bodyPr>
          <a:lstStyle>
            <a:lvl1pPr marL="0" indent="0">
              <a:lnSpc>
                <a:spcPct val="10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教材名称（第</a:t>
            </a:r>
            <a:r>
              <a:rPr lang="en-US" altLang="zh-CN" dirty="0"/>
              <a:t>×</a:t>
            </a:r>
            <a:r>
              <a:rPr lang="zh-CN" altLang="en-US" dirty="0"/>
              <a:t>版）</a:t>
            </a:r>
            <a:endParaRPr lang="zh-CN" altLang="en-US" dirty="0"/>
          </a:p>
        </p:txBody>
      </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1" y="1535113"/>
            <a:ext cx="5386388"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7265" y="273052"/>
            <a:ext cx="681513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1"/>
            <a:ext cx="4011613"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fontAlgn="base"/>
            <a:endParaRPr lang="zh-CN" altLang="en-US" strike="noStrike" noProof="0" smtClean="0">
              <a:sym typeface="Calibri" panose="020F0502020204030204" pitchFamily="34" charset="0"/>
            </a:endParaRPr>
          </a:p>
        </p:txBody>
      </p:sp>
      <p:sp>
        <p:nvSpPr>
          <p:cNvPr id="4" name="文本占位符 3"/>
          <p:cNvSpPr>
            <a:spLocks noGrp="1"/>
          </p:cNvSpPr>
          <p:nvPr>
            <p:ph type="body" sz="half" idx="2"/>
          </p:nvPr>
        </p:nvSpPr>
        <p:spPr>
          <a:xfrm>
            <a:off x="2389188" y="5367337"/>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9"/>
          <p:cNvSpPr>
            <a:spLocks noGrp="1"/>
          </p:cNvSpPr>
          <p:nvPr>
            <p:ph type="body" sz="quarter" idx="13" hasCustomPrompt="1"/>
          </p:nvPr>
        </p:nvSpPr>
        <p:spPr>
          <a:xfrm>
            <a:off x="210648" y="47173"/>
            <a:ext cx="2849075" cy="440225"/>
          </a:xfrm>
        </p:spPr>
        <p:txBody>
          <a:bodyPr>
            <a:normAutofit/>
          </a:bodyPr>
          <a:lstStyle>
            <a:lvl1pPr marL="0" indent="0">
              <a:lnSpc>
                <a:spcPct val="10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教材名称（第</a:t>
            </a:r>
            <a:r>
              <a:rPr lang="en-US" altLang="zh-CN" dirty="0"/>
              <a:t>×</a:t>
            </a:r>
            <a:r>
              <a:rPr lang="zh-CN" altLang="en-US" dirty="0"/>
              <a:t>版）</a:t>
            </a:r>
            <a:endParaRPr lang="zh-CN" altLang="en-US" dirty="0"/>
          </a:p>
        </p:txBody>
      </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cxnSp>
        <p:nvCxnSpPr>
          <p:cNvPr id="7" name="直接连接符 6"/>
          <p:cNvCxnSpPr/>
          <p:nvPr userDrawn="1"/>
        </p:nvCxnSpPr>
        <p:spPr>
          <a:xfrm>
            <a:off x="498767" y="5931526"/>
            <a:ext cx="881668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4345954" y="5594301"/>
            <a:ext cx="3500093" cy="674450"/>
            <a:chOff x="4409879" y="5594301"/>
            <a:chExt cx="3500093" cy="674450"/>
          </a:xfrm>
          <a:solidFill>
            <a:srgbClr val="FFFFFF"/>
          </a:solidFill>
        </p:grpSpPr>
        <p:sp>
          <p:nvSpPr>
            <p:cNvPr id="9" name="矩形 8"/>
            <p:cNvSpPr/>
            <p:nvPr/>
          </p:nvSpPr>
          <p:spPr>
            <a:xfrm>
              <a:off x="4409879" y="5594301"/>
              <a:ext cx="3500093" cy="674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image5.png"/>
            <p:cNvPicPr/>
            <p:nvPr/>
          </p:nvPicPr>
          <p:blipFill>
            <a:blip r:embed="rId2" cstate="print"/>
            <a:stretch>
              <a:fillRect/>
            </a:stretch>
          </p:blipFill>
          <p:spPr>
            <a:xfrm>
              <a:off x="4473804" y="5594301"/>
              <a:ext cx="3372242" cy="674450"/>
            </a:xfrm>
            <a:prstGeom prst="rect">
              <a:avLst/>
            </a:prstGeom>
            <a:grpFill/>
            <a:ln w="12700">
              <a:miter lim="400000"/>
              <a:headEnd/>
              <a:tailEnd/>
            </a:ln>
          </p:spPr>
        </p:pic>
      </p:grpSp>
      <p:grpSp>
        <p:nvGrpSpPr>
          <p:cNvPr id="11" name="组合 10"/>
          <p:cNvGrpSpPr/>
          <p:nvPr userDrawn="1"/>
        </p:nvGrpSpPr>
        <p:grpSpPr>
          <a:xfrm flipH="1">
            <a:off x="0" y="0"/>
            <a:ext cx="2686637" cy="2983173"/>
            <a:chOff x="9505362" y="0"/>
            <a:chExt cx="2686637" cy="2983173"/>
          </a:xfrm>
        </p:grpSpPr>
        <p:sp>
          <p:nvSpPr>
            <p:cNvPr id="12"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9" name="组合 98"/>
          <p:cNvGrpSpPr/>
          <p:nvPr userDrawn="1"/>
        </p:nvGrpSpPr>
        <p:grpSpPr>
          <a:xfrm flipV="1">
            <a:off x="9505363" y="3874827"/>
            <a:ext cx="2686637" cy="2983173"/>
            <a:chOff x="9505362" y="0"/>
            <a:chExt cx="2686637" cy="2983173"/>
          </a:xfrm>
        </p:grpSpPr>
        <p:sp>
          <p:nvSpPr>
            <p:cNvPr id="100"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6"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7"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6"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7"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8"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9"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0"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1"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2"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3"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4"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5"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6"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7"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8"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9"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0"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9"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0"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1"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2"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3"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4"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5"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6"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7"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8"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9"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0"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1"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2"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3"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4"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5"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6"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cxnSp>
        <p:nvCxnSpPr>
          <p:cNvPr id="187" name="直接连接符 186"/>
          <p:cNvCxnSpPr/>
          <p:nvPr userDrawn="1"/>
        </p:nvCxnSpPr>
        <p:spPr>
          <a:xfrm>
            <a:off x="4028445" y="2215812"/>
            <a:ext cx="1026531" cy="0"/>
          </a:xfrm>
          <a:prstGeom prst="line">
            <a:avLst/>
          </a:prstGeom>
          <a:ln w="158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88" name="流程图: 准备 187"/>
          <p:cNvSpPr/>
          <p:nvPr userDrawn="1"/>
        </p:nvSpPr>
        <p:spPr>
          <a:xfrm>
            <a:off x="5046509" y="1906868"/>
            <a:ext cx="2124758" cy="622245"/>
          </a:xfrm>
          <a:prstGeom prst="flowChartPreparation">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9" name="直接连接符 188"/>
          <p:cNvCxnSpPr/>
          <p:nvPr userDrawn="1"/>
        </p:nvCxnSpPr>
        <p:spPr>
          <a:xfrm>
            <a:off x="7171267" y="2215812"/>
            <a:ext cx="1026531" cy="0"/>
          </a:xfrm>
          <a:prstGeom prst="line">
            <a:avLst/>
          </a:prstGeom>
          <a:ln w="158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鸣谢页">
    <p:spTree>
      <p:nvGrpSpPr>
        <p:cNvPr id="1" name=""/>
        <p:cNvGrpSpPr/>
        <p:nvPr/>
      </p:nvGrpSpPr>
      <p:grpSpPr>
        <a:xfrm>
          <a:off x="0" y="0"/>
          <a:ext cx="0" cy="0"/>
          <a:chOff x="0" y="0"/>
          <a:chExt cx="0" cy="0"/>
        </a:xfrm>
      </p:grpSpPr>
      <p:grpSp>
        <p:nvGrpSpPr>
          <p:cNvPr id="8" name="组合 7"/>
          <p:cNvGrpSpPr/>
          <p:nvPr userDrawn="1"/>
        </p:nvGrpSpPr>
        <p:grpSpPr>
          <a:xfrm>
            <a:off x="497854" y="596738"/>
            <a:ext cx="3407396" cy="656588"/>
            <a:chOff x="4409879" y="5594301"/>
            <a:chExt cx="3500093" cy="674450"/>
          </a:xfrm>
          <a:solidFill>
            <a:srgbClr val="FFFFFF"/>
          </a:solidFill>
        </p:grpSpPr>
        <p:sp>
          <p:nvSpPr>
            <p:cNvPr id="9" name="矩形 8"/>
            <p:cNvSpPr/>
            <p:nvPr/>
          </p:nvSpPr>
          <p:spPr>
            <a:xfrm>
              <a:off x="4409879" y="5594301"/>
              <a:ext cx="3500093" cy="674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image5.png"/>
            <p:cNvPicPr/>
            <p:nvPr/>
          </p:nvPicPr>
          <p:blipFill>
            <a:blip r:embed="rId2" cstate="print"/>
            <a:stretch>
              <a:fillRect/>
            </a:stretch>
          </p:blipFill>
          <p:spPr>
            <a:xfrm>
              <a:off x="4473804" y="5594301"/>
              <a:ext cx="3372242" cy="674450"/>
            </a:xfrm>
            <a:prstGeom prst="rect">
              <a:avLst/>
            </a:prstGeom>
            <a:grpFill/>
            <a:ln w="12700">
              <a:miter lim="400000"/>
              <a:headEnd/>
              <a:tailEnd/>
            </a:ln>
          </p:spPr>
        </p:pic>
      </p:grpSp>
      <p:grpSp>
        <p:nvGrpSpPr>
          <p:cNvPr id="11" name="组合 10"/>
          <p:cNvGrpSpPr/>
          <p:nvPr userDrawn="1"/>
        </p:nvGrpSpPr>
        <p:grpSpPr>
          <a:xfrm>
            <a:off x="6553126" y="0"/>
            <a:ext cx="5638874" cy="5828744"/>
            <a:chOff x="9505362" y="0"/>
            <a:chExt cx="2686637" cy="2777100"/>
          </a:xfrm>
        </p:grpSpPr>
        <p:sp>
          <p:nvSpPr>
            <p:cNvPr id="12"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2"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8"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1"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3"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6"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7"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9"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2"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4"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5"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6"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7"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8"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0"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1"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6"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7"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9"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0"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1"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2"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4"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5"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6"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7"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8" name="心形 97"/>
            <p:cNvSpPr/>
            <p:nvPr/>
          </p:nvSpPr>
          <p:spPr>
            <a:xfrm>
              <a:off x="11413874" y="1622237"/>
              <a:ext cx="277200" cy="244800"/>
            </a:xfrm>
            <a:prstGeom prst="heart">
              <a:avLst/>
            </a:prstGeom>
            <a:pattFill prst="wdDnDiag">
              <a:fgClr>
                <a:srgbClr val="127FB8"/>
              </a:fgClr>
              <a:bgClr>
                <a:schemeClr val="bg1">
                  <a:lumMod val="95000"/>
                </a:schemeClr>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99" name="矩形 98"/>
          <p:cNvSpPr/>
          <p:nvPr userDrawn="1"/>
        </p:nvSpPr>
        <p:spPr>
          <a:xfrm>
            <a:off x="706669" y="3293447"/>
            <a:ext cx="5169294" cy="1412694"/>
          </a:xfrm>
          <a:prstGeom prst="rect">
            <a:avLst/>
          </a:prstGeom>
        </p:spPr>
        <p:txBody>
          <a:bodyPr wrap="square">
            <a:spAutoFit/>
          </a:bodyPr>
          <a:lstStyle/>
          <a:p>
            <a:pPr marL="0" marR="0" lvl="0" indent="0" algn="ctr" defTabSz="914400" rtl="0" eaLnBrk="1" fontAlgn="auto" latinLnBrk="0" hangingPunct="1">
              <a:lnSpc>
                <a:spcPct val="130000"/>
              </a:lnSpc>
              <a:spcBef>
                <a:spcPct val="0"/>
              </a:spcBef>
              <a:spcAft>
                <a:spcPts val="600"/>
              </a:spcAft>
              <a:buClrTx/>
              <a:buSzTx/>
              <a:buFontTx/>
              <a:buNone/>
              <a:defRPr/>
            </a:pPr>
            <a:r>
              <a:rPr kumimoji="0" lang="zh-CN" altLang="en-US" sz="6600" b="1" i="0" u="none" strike="noStrike" kern="1200" cap="none" spc="0" normalizeH="0" baseline="0" noProof="0" dirty="0">
                <a:ln>
                  <a:noFill/>
                </a:ln>
                <a:solidFill>
                  <a:srgbClr val="127FB8"/>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谢 谢 观 看</a:t>
            </a:r>
            <a:endParaRPr kumimoji="0" lang="en-US" altLang="zh-CN" sz="6600" b="1" i="0" u="none" strike="noStrike" kern="1200" cap="none" spc="0" normalizeH="0" baseline="0" noProof="0" dirty="0">
              <a:ln>
                <a:noFill/>
              </a:ln>
              <a:solidFill>
                <a:srgbClr val="127FB8"/>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6" Type="http://schemas.openxmlformats.org/officeDocument/2006/relationships/theme" Target="../theme/theme1.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9" Type="http://schemas.openxmlformats.org/officeDocument/2006/relationships/slideLayout" Target="../slideLayouts/slideLayout144.xml"/><Relationship Id="rId98" Type="http://schemas.openxmlformats.org/officeDocument/2006/relationships/slideLayout" Target="../slideLayouts/slideLayout143.xml"/><Relationship Id="rId97" Type="http://schemas.openxmlformats.org/officeDocument/2006/relationships/slideLayout" Target="../slideLayouts/slideLayout142.xml"/><Relationship Id="rId96" Type="http://schemas.openxmlformats.org/officeDocument/2006/relationships/slideLayout" Target="../slideLayouts/slideLayout141.xml"/><Relationship Id="rId95" Type="http://schemas.openxmlformats.org/officeDocument/2006/relationships/slideLayout" Target="../slideLayouts/slideLayout140.xml"/><Relationship Id="rId94" Type="http://schemas.openxmlformats.org/officeDocument/2006/relationships/slideLayout" Target="../slideLayouts/slideLayout139.xml"/><Relationship Id="rId93" Type="http://schemas.openxmlformats.org/officeDocument/2006/relationships/slideLayout" Target="../slideLayouts/slideLayout138.xml"/><Relationship Id="rId92" Type="http://schemas.openxmlformats.org/officeDocument/2006/relationships/slideLayout" Target="../slideLayouts/slideLayout137.xml"/><Relationship Id="rId91" Type="http://schemas.openxmlformats.org/officeDocument/2006/relationships/slideLayout" Target="../slideLayouts/slideLayout136.xml"/><Relationship Id="rId90" Type="http://schemas.openxmlformats.org/officeDocument/2006/relationships/slideLayout" Target="../slideLayouts/slideLayout135.xml"/><Relationship Id="rId9" Type="http://schemas.openxmlformats.org/officeDocument/2006/relationships/slideLayout" Target="../slideLayouts/slideLayout54.xml"/><Relationship Id="rId89" Type="http://schemas.openxmlformats.org/officeDocument/2006/relationships/slideLayout" Target="../slideLayouts/slideLayout134.xml"/><Relationship Id="rId88" Type="http://schemas.openxmlformats.org/officeDocument/2006/relationships/slideLayout" Target="../slideLayouts/slideLayout133.xml"/><Relationship Id="rId87" Type="http://schemas.openxmlformats.org/officeDocument/2006/relationships/slideLayout" Target="../slideLayouts/slideLayout132.xml"/><Relationship Id="rId86" Type="http://schemas.openxmlformats.org/officeDocument/2006/relationships/slideLayout" Target="../slideLayouts/slideLayout131.xml"/><Relationship Id="rId85" Type="http://schemas.openxmlformats.org/officeDocument/2006/relationships/slideLayout" Target="../slideLayouts/slideLayout130.xml"/><Relationship Id="rId84" Type="http://schemas.openxmlformats.org/officeDocument/2006/relationships/slideLayout" Target="../slideLayouts/slideLayout129.xml"/><Relationship Id="rId83" Type="http://schemas.openxmlformats.org/officeDocument/2006/relationships/slideLayout" Target="../slideLayouts/slideLayout128.xml"/><Relationship Id="rId82" Type="http://schemas.openxmlformats.org/officeDocument/2006/relationships/slideLayout" Target="../slideLayouts/slideLayout127.xml"/><Relationship Id="rId81" Type="http://schemas.openxmlformats.org/officeDocument/2006/relationships/slideLayout" Target="../slideLayouts/slideLayout126.xml"/><Relationship Id="rId80" Type="http://schemas.openxmlformats.org/officeDocument/2006/relationships/slideLayout" Target="../slideLayouts/slideLayout125.xml"/><Relationship Id="rId8" Type="http://schemas.openxmlformats.org/officeDocument/2006/relationships/slideLayout" Target="../slideLayouts/slideLayout53.xml"/><Relationship Id="rId79" Type="http://schemas.openxmlformats.org/officeDocument/2006/relationships/slideLayout" Target="../slideLayouts/slideLayout124.xml"/><Relationship Id="rId78" Type="http://schemas.openxmlformats.org/officeDocument/2006/relationships/slideLayout" Target="../slideLayouts/slideLayout123.xml"/><Relationship Id="rId77" Type="http://schemas.openxmlformats.org/officeDocument/2006/relationships/slideLayout" Target="../slideLayouts/slideLayout122.xml"/><Relationship Id="rId76" Type="http://schemas.openxmlformats.org/officeDocument/2006/relationships/slideLayout" Target="../slideLayouts/slideLayout121.xml"/><Relationship Id="rId75" Type="http://schemas.openxmlformats.org/officeDocument/2006/relationships/slideLayout" Target="../slideLayouts/slideLayout120.xml"/><Relationship Id="rId74" Type="http://schemas.openxmlformats.org/officeDocument/2006/relationships/slideLayout" Target="../slideLayouts/slideLayout119.xml"/><Relationship Id="rId73" Type="http://schemas.openxmlformats.org/officeDocument/2006/relationships/slideLayout" Target="../slideLayouts/slideLayout118.xml"/><Relationship Id="rId72" Type="http://schemas.openxmlformats.org/officeDocument/2006/relationships/slideLayout" Target="../slideLayouts/slideLayout117.xml"/><Relationship Id="rId71" Type="http://schemas.openxmlformats.org/officeDocument/2006/relationships/slideLayout" Target="../slideLayouts/slideLayout116.xml"/><Relationship Id="rId70" Type="http://schemas.openxmlformats.org/officeDocument/2006/relationships/slideLayout" Target="../slideLayouts/slideLayout115.xml"/><Relationship Id="rId7" Type="http://schemas.openxmlformats.org/officeDocument/2006/relationships/slideLayout" Target="../slideLayouts/slideLayout52.xml"/><Relationship Id="rId69" Type="http://schemas.openxmlformats.org/officeDocument/2006/relationships/slideLayout" Target="../slideLayouts/slideLayout114.xml"/><Relationship Id="rId68" Type="http://schemas.openxmlformats.org/officeDocument/2006/relationships/slideLayout" Target="../slideLayouts/slideLayout113.xml"/><Relationship Id="rId67" Type="http://schemas.openxmlformats.org/officeDocument/2006/relationships/slideLayout" Target="../slideLayouts/slideLayout112.xml"/><Relationship Id="rId66" Type="http://schemas.openxmlformats.org/officeDocument/2006/relationships/slideLayout" Target="../slideLayouts/slideLayout111.xml"/><Relationship Id="rId65" Type="http://schemas.openxmlformats.org/officeDocument/2006/relationships/slideLayout" Target="../slideLayouts/slideLayout110.xml"/><Relationship Id="rId64" Type="http://schemas.openxmlformats.org/officeDocument/2006/relationships/slideLayout" Target="../slideLayouts/slideLayout109.xml"/><Relationship Id="rId63" Type="http://schemas.openxmlformats.org/officeDocument/2006/relationships/slideLayout" Target="../slideLayouts/slideLayout108.xml"/><Relationship Id="rId62" Type="http://schemas.openxmlformats.org/officeDocument/2006/relationships/slideLayout" Target="../slideLayouts/slideLayout107.xml"/><Relationship Id="rId61" Type="http://schemas.openxmlformats.org/officeDocument/2006/relationships/slideLayout" Target="../slideLayouts/slideLayout106.xml"/><Relationship Id="rId60" Type="http://schemas.openxmlformats.org/officeDocument/2006/relationships/slideLayout" Target="../slideLayouts/slideLayout105.xml"/><Relationship Id="rId6" Type="http://schemas.openxmlformats.org/officeDocument/2006/relationships/slideLayout" Target="../slideLayouts/slideLayout51.xml"/><Relationship Id="rId59" Type="http://schemas.openxmlformats.org/officeDocument/2006/relationships/slideLayout" Target="../slideLayouts/slideLayout104.xml"/><Relationship Id="rId58" Type="http://schemas.openxmlformats.org/officeDocument/2006/relationships/slideLayout" Target="../slideLayouts/slideLayout103.xml"/><Relationship Id="rId57" Type="http://schemas.openxmlformats.org/officeDocument/2006/relationships/slideLayout" Target="../slideLayouts/slideLayout102.xml"/><Relationship Id="rId56" Type="http://schemas.openxmlformats.org/officeDocument/2006/relationships/slideLayout" Target="../slideLayouts/slideLayout101.xml"/><Relationship Id="rId55" Type="http://schemas.openxmlformats.org/officeDocument/2006/relationships/slideLayout" Target="../slideLayouts/slideLayout100.xml"/><Relationship Id="rId54" Type="http://schemas.openxmlformats.org/officeDocument/2006/relationships/slideLayout" Target="../slideLayouts/slideLayout99.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 Type="http://schemas.openxmlformats.org/officeDocument/2006/relationships/slideLayout" Target="../slideLayouts/slideLayout50.xml"/><Relationship Id="rId49" Type="http://schemas.openxmlformats.org/officeDocument/2006/relationships/slideLayout" Target="../slideLayouts/slideLayout9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0" Type="http://schemas.openxmlformats.org/officeDocument/2006/relationships/slideLayout" Target="../slideLayouts/slideLayout85.xml"/><Relationship Id="rId4" Type="http://schemas.openxmlformats.org/officeDocument/2006/relationships/slideLayout" Target="../slideLayouts/slideLayout49.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 Type="http://schemas.openxmlformats.org/officeDocument/2006/relationships/slideLayout" Target="../slideLayouts/slideLayout48.xml"/><Relationship Id="rId29" Type="http://schemas.openxmlformats.org/officeDocument/2006/relationships/slideLayout" Target="../slideLayouts/slideLayout74.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0" Type="http://schemas.openxmlformats.org/officeDocument/2006/relationships/slideLayout" Target="../slideLayouts/slideLayout65.xml"/><Relationship Id="rId2" Type="http://schemas.openxmlformats.org/officeDocument/2006/relationships/slideLayout" Target="../slideLayouts/slideLayout47.xml"/><Relationship Id="rId19" Type="http://schemas.openxmlformats.org/officeDocument/2006/relationships/slideLayout" Target="../slideLayouts/slideLayout64.xml"/><Relationship Id="rId18" Type="http://schemas.openxmlformats.org/officeDocument/2006/relationships/slideLayout" Target="../slideLayouts/slideLayout63.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3" Type="http://schemas.openxmlformats.org/officeDocument/2006/relationships/theme" Target="../theme/theme2.xml"/><Relationship Id="rId112" Type="http://schemas.openxmlformats.org/officeDocument/2006/relationships/image" Target="../media/image6.png"/><Relationship Id="rId111" Type="http://schemas.openxmlformats.org/officeDocument/2006/relationships/image" Target="../media/image5.png"/><Relationship Id="rId110" Type="http://schemas.openxmlformats.org/officeDocument/2006/relationships/slideLayout" Target="../slideLayouts/slideLayout155.xml"/><Relationship Id="rId11" Type="http://schemas.openxmlformats.org/officeDocument/2006/relationships/slideLayout" Target="../slideLayouts/slideLayout56.xml"/><Relationship Id="rId109" Type="http://schemas.openxmlformats.org/officeDocument/2006/relationships/slideLayout" Target="../slideLayouts/slideLayout154.xml"/><Relationship Id="rId108" Type="http://schemas.openxmlformats.org/officeDocument/2006/relationships/slideLayout" Target="../slideLayouts/slideLayout153.xml"/><Relationship Id="rId107" Type="http://schemas.openxmlformats.org/officeDocument/2006/relationships/slideLayout" Target="../slideLayouts/slideLayout152.xml"/><Relationship Id="rId106" Type="http://schemas.openxmlformats.org/officeDocument/2006/relationships/slideLayout" Target="../slideLayouts/slideLayout151.xml"/><Relationship Id="rId105" Type="http://schemas.openxmlformats.org/officeDocument/2006/relationships/slideLayout" Target="../slideLayouts/slideLayout150.xml"/><Relationship Id="rId104" Type="http://schemas.openxmlformats.org/officeDocument/2006/relationships/slideLayout" Target="../slideLayouts/slideLayout149.xml"/><Relationship Id="rId103" Type="http://schemas.openxmlformats.org/officeDocument/2006/relationships/slideLayout" Target="../slideLayouts/slideLayout148.xml"/><Relationship Id="rId102" Type="http://schemas.openxmlformats.org/officeDocument/2006/relationships/slideLayout" Target="../slideLayouts/slideLayout147.xml"/><Relationship Id="rId101" Type="http://schemas.openxmlformats.org/officeDocument/2006/relationships/slideLayout" Target="../slideLayouts/slideLayout146.xml"/><Relationship Id="rId100" Type="http://schemas.openxmlformats.org/officeDocument/2006/relationships/slideLayout" Target="../slideLayouts/slideLayout145.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64.xml"/><Relationship Id="rId8" Type="http://schemas.openxmlformats.org/officeDocument/2006/relationships/slideLayout" Target="../slideLayouts/slideLayout163.xml"/><Relationship Id="rId7" Type="http://schemas.openxmlformats.org/officeDocument/2006/relationships/slideLayout" Target="../slideLayouts/slideLayout162.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4" Type="http://schemas.openxmlformats.org/officeDocument/2006/relationships/slideLayout" Target="../slideLayouts/slideLayout159.xml"/><Relationship Id="rId3" Type="http://schemas.openxmlformats.org/officeDocument/2006/relationships/slideLayout" Target="../slideLayouts/slideLayout158.xml"/><Relationship Id="rId2" Type="http://schemas.openxmlformats.org/officeDocument/2006/relationships/slideLayout" Target="../slideLayouts/slideLayout157.xml"/><Relationship Id="rId11" Type="http://schemas.openxmlformats.org/officeDocument/2006/relationships/theme" Target="../theme/theme3.xml"/><Relationship Id="rId10" Type="http://schemas.openxmlformats.org/officeDocument/2006/relationships/slideLayout" Target="../slideLayouts/slideLayout165.xml"/><Relationship Id="rId1"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3E693-59B5-40BA-8F31-B80878202BB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A2E8-89B6-44E7-B22B-439693C1E7C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1026" name="矩形 2"/>
          <p:cNvSpPr/>
          <p:nvPr/>
        </p:nvSpPr>
        <p:spPr>
          <a:xfrm>
            <a:off x="0" y="853017"/>
            <a:ext cx="12192000" cy="116416"/>
          </a:xfrm>
          <a:prstGeom prst="rect">
            <a:avLst/>
          </a:prstGeom>
          <a:solidFill>
            <a:srgbClr val="A5A5A5"/>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7" name="燕尾形 1"/>
          <p:cNvSpPr/>
          <p:nvPr/>
        </p:nvSpPr>
        <p:spPr>
          <a:xfrm>
            <a:off x="117009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18533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9" name="椭圆 14"/>
          <p:cNvSpPr/>
          <p:nvPr/>
        </p:nvSpPr>
        <p:spPr>
          <a:xfrm>
            <a:off x="804333" y="867833"/>
            <a:ext cx="86784" cy="86784"/>
          </a:xfrm>
          <a:prstGeom prst="ellipse">
            <a:avLst/>
          </a:prstGeom>
          <a:solidFill>
            <a:srgbClr val="F6F6F6"/>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30" name="椭圆 14"/>
          <p:cNvSpPr>
            <a:spLocks noChangeAspect="1"/>
          </p:cNvSpPr>
          <p:nvPr/>
        </p:nvSpPr>
        <p:spPr>
          <a:xfrm>
            <a:off x="565151" y="188384"/>
            <a:ext cx="563033" cy="719667"/>
          </a:xfrm>
          <a:custGeom>
            <a:avLst/>
            <a:gdLst/>
            <a:ahLst/>
            <a:cxnLst>
              <a:cxn ang="0">
                <a:pos x="97546" y="0"/>
              </a:cxn>
              <a:cxn ang="0">
                <a:pos x="195092" y="102344"/>
              </a:cxn>
              <a:cxn ang="0">
                <a:pos x="164728" y="176264"/>
              </a:cxn>
              <a:cxn ang="0">
                <a:pos x="97491" y="258747"/>
              </a:cxn>
              <a:cxn ang="0">
                <a:pos x="29998" y="175950"/>
              </a:cxn>
              <a:cxn ang="0">
                <a:pos x="17082" y="160105"/>
              </a:cxn>
              <a:cxn ang="0">
                <a:pos x="16925" y="159912"/>
              </a:cxn>
              <a:cxn ang="0">
                <a:pos x="16931" y="159912"/>
              </a:cxn>
              <a:cxn ang="0">
                <a:pos x="0" y="102344"/>
              </a:cxn>
              <a:cxn ang="0">
                <a:pos x="97546" y="0"/>
              </a:cxn>
            </a:cxnLst>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a:noFill/>
          </a:ln>
        </p:spPr>
        <p:txBody>
          <a:bodyPr/>
          <a:p>
            <a:endParaRPr lang="zh-CN" altLang="en-US" sz="2400"/>
          </a:p>
        </p:txBody>
      </p:sp>
      <p:sp>
        <p:nvSpPr>
          <p:cNvPr id="1031" name="矩形 16"/>
          <p:cNvSpPr/>
          <p:nvPr/>
        </p:nvSpPr>
        <p:spPr>
          <a:xfrm>
            <a:off x="410633" y="279400"/>
            <a:ext cx="791633" cy="370417"/>
          </a:xfrm>
          <a:prstGeom prst="rect">
            <a:avLst/>
          </a:prstGeom>
          <a:noFill/>
          <a:ln w="9525">
            <a:noFill/>
          </a:ln>
        </p:spPr>
        <p:txBody>
          <a:bodyPr anchor="t"/>
          <a:p>
            <a:pPr lvl="0" algn="ctr"/>
            <a:r>
              <a:rPr lang="zh-CN" altLang="en-US" sz="2265">
                <a:solidFill>
                  <a:srgbClr val="3F3F3F"/>
                </a:solidFill>
                <a:latin typeface="Arial Unicode MS" pitchFamily="34" charset="-122"/>
                <a:ea typeface="Arial Unicode MS" pitchFamily="34" charset="-122"/>
                <a:sym typeface="Arial Unicode MS" pitchFamily="34" charset="-122"/>
              </a:rPr>
              <a:t> </a:t>
            </a:r>
            <a:fld id="{9A0DB2DC-4C9A-4742-B13C-FB6460FD3503}" type="slidenum">
              <a:rPr lang="zh-CN" altLang="en-US" sz="2265">
                <a:solidFill>
                  <a:schemeClr val="bg1"/>
                </a:solidFill>
                <a:latin typeface="Arial Unicode MS" pitchFamily="34" charset="-122"/>
                <a:ea typeface="Arial Unicode MS" pitchFamily="34" charset="-122"/>
                <a:sym typeface="Arial Unicode MS" pitchFamily="34" charset="-122"/>
              </a:rPr>
            </a:fld>
            <a:r>
              <a:rPr lang="zh-CN" altLang="en-US" sz="2265">
                <a:solidFill>
                  <a:srgbClr val="3F3F3F"/>
                </a:solidFill>
                <a:latin typeface="Arial Unicode MS" pitchFamily="34" charset="-122"/>
                <a:ea typeface="Arial Unicode MS" pitchFamily="34" charset="-122"/>
                <a:sym typeface="Arial Unicode MS" pitchFamily="34" charset="-122"/>
              </a:rPr>
              <a:t>  </a:t>
            </a:r>
            <a:endParaRPr lang="zh-CN" altLang="en-US" sz="2400">
              <a:latin typeface="Arial" panose="020B0604020202020204" pitchFamily="34" charset="0"/>
              <a:ea typeface="宋体" panose="02010600030101010101" pitchFamily="2" charset="-122"/>
            </a:endParaRPr>
          </a:p>
        </p:txBody>
      </p:sp>
      <p:pic>
        <p:nvPicPr>
          <p:cNvPr id="1032" name="Picture 12"/>
          <p:cNvPicPr>
            <a:picLocks noChangeAspect="1"/>
          </p:cNvPicPr>
          <p:nvPr/>
        </p:nvPicPr>
        <p:blipFill>
          <a:blip r:embed="rId111"/>
          <a:stretch>
            <a:fillRect/>
          </a:stretch>
        </p:blipFill>
        <p:spPr>
          <a:xfrm>
            <a:off x="431800" y="6337300"/>
            <a:ext cx="1151467" cy="491067"/>
          </a:xfrm>
          <a:prstGeom prst="rect">
            <a:avLst/>
          </a:prstGeom>
          <a:solidFill>
            <a:schemeClr val="bg1"/>
          </a:solidFill>
          <a:ln w="9525">
            <a:noFill/>
          </a:ln>
        </p:spPr>
      </p:pic>
      <p:grpSp>
        <p:nvGrpSpPr>
          <p:cNvPr id="1033" name="组合 3"/>
          <p:cNvGrpSpPr/>
          <p:nvPr/>
        </p:nvGrpSpPr>
        <p:grpSpPr>
          <a:xfrm>
            <a:off x="-33867" y="6254751"/>
            <a:ext cx="12350751" cy="95249"/>
            <a:chOff x="-26763" y="3448539"/>
            <a:chExt cx="9263159" cy="95955"/>
          </a:xfrm>
        </p:grpSpPr>
        <p:sp>
          <p:nvSpPr>
            <p:cNvPr id="1034" name="矩形 2"/>
            <p:cNvSpPr/>
            <p:nvPr userDrawn="1"/>
          </p:nvSpPr>
          <p:spPr>
            <a:xfrm>
              <a:off x="-26763" y="3450744"/>
              <a:ext cx="3086658" cy="93750"/>
            </a:xfrm>
            <a:prstGeom prst="rect">
              <a:avLst/>
            </a:prstGeom>
            <a:solidFill>
              <a:srgbClr val="C000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5" name="矩形 14"/>
            <p:cNvSpPr/>
            <p:nvPr userDrawn="1"/>
          </p:nvSpPr>
          <p:spPr>
            <a:xfrm>
              <a:off x="3063080" y="3450744"/>
              <a:ext cx="3086658" cy="93750"/>
            </a:xfrm>
            <a:prstGeom prst="rect">
              <a:avLst/>
            </a:prstGeom>
            <a:solidFill>
              <a:srgbClr val="DEA9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6" name="矩形 15"/>
            <p:cNvSpPr/>
            <p:nvPr userDrawn="1"/>
          </p:nvSpPr>
          <p:spPr>
            <a:xfrm>
              <a:off x="6149738" y="3448539"/>
              <a:ext cx="3086658" cy="93750"/>
            </a:xfrm>
            <a:prstGeom prst="rect">
              <a:avLst/>
            </a:prstGeom>
            <a:solidFill>
              <a:srgbClr val="7C912F"/>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grpSp>
      <p:sp>
        <p:nvSpPr>
          <p:cNvPr id="1037" name="TextBox 4"/>
          <p:cNvSpPr txBox="1"/>
          <p:nvPr/>
        </p:nvSpPr>
        <p:spPr>
          <a:xfrm>
            <a:off x="1456267" y="6358467"/>
            <a:ext cx="4145280" cy="460375"/>
          </a:xfrm>
          <a:prstGeom prst="rect">
            <a:avLst/>
          </a:prstGeom>
          <a:noFill/>
          <a:ln w="9525">
            <a:noFill/>
          </a:ln>
        </p:spPr>
        <p:txBody>
          <a:bodyPr wrap="none" anchor="t">
            <a:spAutoFit/>
          </a:bodyPr>
          <a:p>
            <a:pPr lvl="0"/>
            <a:r>
              <a:rPr lang="zh-CN" altLang="en-US" sz="2400" dirty="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sz="2400" dirty="0">
              <a:solidFill>
                <a:schemeClr val="tx2"/>
              </a:solidFill>
              <a:latin typeface="华文行楷" panose="02010800040101010101" pitchFamily="2" charset="-122"/>
              <a:ea typeface="华文行楷" panose="02010800040101010101" pitchFamily="2" charset="-122"/>
            </a:endParaRPr>
          </a:p>
        </p:txBody>
      </p:sp>
      <p:pic>
        <p:nvPicPr>
          <p:cNvPr id="1038" name="Picture 13"/>
          <p:cNvPicPr>
            <a:picLocks noChangeAspect="1"/>
          </p:cNvPicPr>
          <p:nvPr/>
        </p:nvPicPr>
        <p:blipFill>
          <a:blip r:embed="rId112"/>
          <a:stretch>
            <a:fillRect/>
          </a:stretch>
        </p:blipFill>
        <p:spPr>
          <a:xfrm>
            <a:off x="8890000" y="6360584"/>
            <a:ext cx="3026833" cy="48683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6" r:id="rId52"/>
    <p:sldLayoutId id="2147483747" r:id="rId53"/>
    <p:sldLayoutId id="2147483748" r:id="rId54"/>
    <p:sldLayoutId id="2147483749" r:id="rId55"/>
    <p:sldLayoutId id="2147483750" r:id="rId56"/>
    <p:sldLayoutId id="2147483751" r:id="rId57"/>
    <p:sldLayoutId id="2147483752" r:id="rId58"/>
    <p:sldLayoutId id="2147483753" r:id="rId59"/>
    <p:sldLayoutId id="2147483754" r:id="rId60"/>
    <p:sldLayoutId id="2147483755" r:id="rId61"/>
    <p:sldLayoutId id="2147483756" r:id="rId62"/>
    <p:sldLayoutId id="2147483757" r:id="rId63"/>
    <p:sldLayoutId id="2147483758" r:id="rId64"/>
    <p:sldLayoutId id="2147483759" r:id="rId65"/>
    <p:sldLayoutId id="2147483760" r:id="rId66"/>
    <p:sldLayoutId id="2147483761" r:id="rId67"/>
    <p:sldLayoutId id="2147483762" r:id="rId68"/>
    <p:sldLayoutId id="2147483763" r:id="rId69"/>
    <p:sldLayoutId id="2147483764" r:id="rId70"/>
    <p:sldLayoutId id="2147483765" r:id="rId71"/>
    <p:sldLayoutId id="2147483766" r:id="rId72"/>
    <p:sldLayoutId id="2147483767" r:id="rId73"/>
    <p:sldLayoutId id="2147483768" r:id="rId74"/>
    <p:sldLayoutId id="2147483769" r:id="rId75"/>
    <p:sldLayoutId id="2147483770" r:id="rId76"/>
    <p:sldLayoutId id="2147483771" r:id="rId77"/>
    <p:sldLayoutId id="2147483772" r:id="rId78"/>
    <p:sldLayoutId id="2147483773" r:id="rId79"/>
    <p:sldLayoutId id="2147483774" r:id="rId80"/>
    <p:sldLayoutId id="2147483775" r:id="rId81"/>
    <p:sldLayoutId id="2147483776" r:id="rId82"/>
    <p:sldLayoutId id="2147483777" r:id="rId83"/>
    <p:sldLayoutId id="2147483778" r:id="rId84"/>
    <p:sldLayoutId id="2147483779" r:id="rId85"/>
    <p:sldLayoutId id="2147483780" r:id="rId86"/>
    <p:sldLayoutId id="2147483781" r:id="rId87"/>
    <p:sldLayoutId id="2147483782" r:id="rId88"/>
    <p:sldLayoutId id="2147483783" r:id="rId89"/>
    <p:sldLayoutId id="2147483784" r:id="rId90"/>
    <p:sldLayoutId id="2147483785" r:id="rId91"/>
    <p:sldLayoutId id="2147483786" r:id="rId92"/>
    <p:sldLayoutId id="2147483787" r:id="rId93"/>
    <p:sldLayoutId id="2147483788" r:id="rId94"/>
    <p:sldLayoutId id="2147483789" r:id="rId95"/>
    <p:sldLayoutId id="2147483790" r:id="rId96"/>
    <p:sldLayoutId id="2147483791" r:id="rId97"/>
    <p:sldLayoutId id="2147483792" r:id="rId98"/>
    <p:sldLayoutId id="2147483793" r:id="rId99"/>
    <p:sldLayoutId id="2147483794" r:id="rId100"/>
    <p:sldLayoutId id="2147483795" r:id="rId101"/>
    <p:sldLayoutId id="2147483796" r:id="rId102"/>
    <p:sldLayoutId id="2147483797" r:id="rId103"/>
    <p:sldLayoutId id="2147483798" r:id="rId104"/>
    <p:sldLayoutId id="2147483799" r:id="rId105"/>
    <p:sldLayoutId id="2147483800" r:id="rId106"/>
    <p:sldLayoutId id="2147483801" r:id="rId107"/>
    <p:sldLayoutId id="2147483802" r:id="rId108"/>
    <p:sldLayoutId id="2147483803" r:id="rId109"/>
    <p:sldLayoutId id="2147483804" r:id="rId110"/>
  </p:sldLayoutIdLst>
  <p:transition spd="slow"/>
  <p:hf sldNum="0" hdr="0" ftr="0" dt="0"/>
  <p:txStyles>
    <p:titleStyle>
      <a:lvl1pPr marL="1219200" indent="-1219200" algn="ctr" rtl="0" eaLnBrk="0" fontAlgn="base" hangingPunct="0">
        <a:spcBef>
          <a:spcPct val="0"/>
        </a:spcBef>
        <a:spcAft>
          <a:spcPct val="0"/>
        </a:spcAft>
        <a:defRPr sz="5735">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rtl="0" eaLnBrk="0" fontAlgn="base" hangingPunct="0">
        <a:spcBef>
          <a:spcPts val="130"/>
        </a:spcBef>
        <a:spcAft>
          <a:spcPct val="0"/>
        </a:spcAft>
        <a:buFont typeface="Arial" panose="020B0604020202020204" pitchFamily="34" charset="0"/>
        <a:buChar char="•"/>
        <a:defRPr sz="4135">
          <a:solidFill>
            <a:schemeClr val="tx1"/>
          </a:solidFill>
          <a:latin typeface="+mn-lt"/>
          <a:ea typeface="+mn-ea"/>
          <a:cs typeface="+mn-cs"/>
          <a:sym typeface="Calibri" panose="020F0502020204030204" pitchFamily="34" charset="0"/>
        </a:defRPr>
      </a:lvl1pPr>
      <a:lvl2pPr marL="990600" indent="-381000" algn="l" rtl="0" eaLnBrk="0" fontAlgn="base" hangingPunct="0">
        <a:spcBef>
          <a:spcPts val="130"/>
        </a:spcBef>
        <a:spcAft>
          <a:spcPct val="0"/>
        </a:spcAft>
        <a:buFont typeface="Arial" panose="020B0604020202020204" pitchFamily="34" charset="0"/>
        <a:buChar char="–"/>
        <a:defRPr sz="3600">
          <a:solidFill>
            <a:schemeClr val="tx1"/>
          </a:solidFill>
          <a:latin typeface="+mn-lt"/>
          <a:ea typeface="+mn-ea"/>
          <a:sym typeface="Calibri" panose="020F0502020204030204" pitchFamily="34" charset="0"/>
        </a:defRPr>
      </a:lvl2pPr>
      <a:lvl3pPr marL="1524000" indent="-304800" algn="l" rtl="0" eaLnBrk="0" fontAlgn="base" hangingPunct="0">
        <a:spcBef>
          <a:spcPts val="130"/>
        </a:spcBef>
        <a:spcAft>
          <a:spcPct val="0"/>
        </a:spcAft>
        <a:buFont typeface="Arial" panose="020B0604020202020204" pitchFamily="34" charset="0"/>
        <a:buChar char="•"/>
        <a:defRPr sz="3065">
          <a:solidFill>
            <a:schemeClr val="tx1"/>
          </a:solidFill>
          <a:latin typeface="+mn-lt"/>
          <a:ea typeface="+mn-ea"/>
          <a:sym typeface="Calibri" panose="020F0502020204030204" pitchFamily="34" charset="0"/>
        </a:defRPr>
      </a:lvl3pPr>
      <a:lvl4pPr marL="2133600" indent="-304800"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4pPr>
      <a:lvl5pPr marL="2741295" indent="-302895"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5pPr>
      <a:lvl6pPr marL="33508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6pPr>
      <a:lvl7pPr marL="39604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7pPr>
      <a:lvl8pPr marL="45700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8pPr>
      <a:lvl9pPr marL="51796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2050" name="标题占位符 1"/>
          <p:cNvSpPr>
            <a:spLocks noGrp="1"/>
          </p:cNvSpPr>
          <p:nvPr>
            <p:ph type="title"/>
          </p:nvPr>
        </p:nvSpPr>
        <p:spPr>
          <a:xfrm>
            <a:off x="838200" y="366184"/>
            <a:ext cx="10515600" cy="1325033"/>
          </a:xfrm>
          <a:prstGeom prst="rect">
            <a:avLst/>
          </a:prstGeom>
          <a:noFill/>
          <a:ln w="9525">
            <a:noFill/>
          </a:ln>
        </p:spPr>
        <p:txBody>
          <a:bodyPr vert="horz" wrap="square" lIns="91440" tIns="45720" rIns="91440" bIns="45720" anchor="ctr"/>
          <a:p>
            <a:pPr lvl="0"/>
            <a:r>
              <a:rPr lang="zh-CN" altLang="en-US"/>
              <a:t>单击此处编辑母版标题样式</a:t>
            </a:r>
            <a:endParaRPr lang="zh-CN" altLang="en-US"/>
          </a:p>
        </p:txBody>
      </p:sp>
      <p:sp>
        <p:nvSpPr>
          <p:cNvPr id="2051" name="文本占位符 2"/>
          <p:cNvSpPr>
            <a:spLocks noGrp="1"/>
          </p:cNvSpPr>
          <p:nvPr>
            <p:ph type="body"/>
          </p:nvPr>
        </p:nvSpPr>
        <p:spPr>
          <a:xfrm>
            <a:off x="838200" y="1826684"/>
            <a:ext cx="10515600" cy="4349749"/>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17145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4" name="日期占位符 3"/>
          <p:cNvSpPr>
            <a:spLocks noGrp="1"/>
          </p:cNvSpPr>
          <p:nvPr>
            <p:ph type="dt" sz="half" idx="2"/>
          </p:nvPr>
        </p:nvSpPr>
        <p:spPr>
          <a:xfrm>
            <a:off x="838200" y="6356351"/>
            <a:ext cx="2743200" cy="366184"/>
          </a:xfrm>
          <a:prstGeom prst="rect">
            <a:avLst/>
          </a:prstGeom>
        </p:spPr>
        <p:txBody>
          <a:bodyPr vert="horz" lIns="91440" tIns="45720" rIns="91440" bIns="45720" rtlCol="0" anchor="ctr"/>
          <a:lstStyle>
            <a:lvl1pPr algn="l">
              <a:defRPr sz="1200" noProof="1" smtClean="0">
                <a:solidFill>
                  <a:schemeClr val="tx1">
                    <a:tint val="75000"/>
                  </a:schemeClr>
                </a:solidFill>
              </a:defRPr>
            </a:lvl1pPr>
          </a:lstStyle>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nvPr>
        </p:nvSpPr>
        <p:spPr>
          <a:xfrm>
            <a:off x="4038600" y="6356351"/>
            <a:ext cx="4114800" cy="366184"/>
          </a:xfrm>
          <a:prstGeom prst="rect">
            <a:avLst/>
          </a:prstGeom>
        </p:spPr>
        <p:txBody>
          <a:bodyPr vert="horz" lIns="91440" tIns="45720" rIns="91440" bIns="45720" rtlCol="0" anchor="ctr"/>
          <a:lstStyle>
            <a:lvl1pPr algn="ctr">
              <a:defRPr sz="1200" noProof="1">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610600" y="6356351"/>
            <a:ext cx="2743200" cy="366184"/>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Lst>
  <p:hf sldNum="0" hdr="0" ftr="0" dt="0"/>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image" Target="../media/image14.jpeg"/><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image" Target="../media/image16.jpe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18.jpe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image" Target="../media/image20.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92.xml"/><Relationship Id="rId1" Type="http://schemas.openxmlformats.org/officeDocument/2006/relationships/image" Target="../media/image2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93.xml"/><Relationship Id="rId1"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96.xml"/><Relationship Id="rId1" Type="http://schemas.openxmlformats.org/officeDocument/2006/relationships/image" Target="../media/image27.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99.xml"/><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00.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image" Target="../media/image33.jpeg"/><Relationship Id="rId1" Type="http://schemas.openxmlformats.org/officeDocument/2006/relationships/image" Target="../media/image3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34.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05.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image" Target="../media/image39.jpeg"/><Relationship Id="rId1" Type="http://schemas.openxmlformats.org/officeDocument/2006/relationships/image" Target="../media/image38.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07.xml"/><Relationship Id="rId1" Type="http://schemas.openxmlformats.org/officeDocument/2006/relationships/image" Target="../media/image40.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09.xml"/><Relationship Id="rId1"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10.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47.jpeg"/><Relationship Id="rId1" Type="http://schemas.openxmlformats.org/officeDocument/2006/relationships/image" Target="../media/image46.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48.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7.GI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49.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0.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2.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5.xml"/><Relationship Id="rId1"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3.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4.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6.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7.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59.jpeg"/><Relationship Id="rId1" Type="http://schemas.openxmlformats.org/officeDocument/2006/relationships/image" Target="../media/image5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image" Target="../media/image11.jpeg"/><Relationship Id="rId1" Type="http://schemas.openxmlformats.org/officeDocument/2006/relationships/image" Target="../media/image10.GI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62.png"/><Relationship Id="rId1" Type="http://schemas.openxmlformats.org/officeDocument/2006/relationships/image" Target="../media/image6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1365" cy="404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145733" y="4118383"/>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pitchFamily="34" charset="-122"/>
                <a:ea typeface="微软雅黑" panose="020B0503020204020204" pitchFamily="34" charset="-122"/>
                <a:sym typeface="黑体" panose="02010609060101010101" charset="-122"/>
              </a:rPr>
              <a:t>上海健康医学院</a:t>
            </a:r>
            <a:r>
              <a:rPr lang="en-US" altLang="zh-CN"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a:t>
            </a:r>
            <a:r>
              <a:rPr lang="zh-CN" altLang="en-US"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口腔科学</a:t>
            </a:r>
            <a:r>
              <a:rPr lang="en-US" altLang="zh-CN"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a:t>
            </a:r>
            <a:endParaRPr lang="zh-CN" altLang="en-US" sz="2800" b="1" dirty="0">
              <a:solidFill>
                <a:srgbClr val="595959"/>
              </a:solidFill>
              <a:latin typeface="微软雅黑" panose="020B0503020204020204" pitchFamily="34" charset="-122"/>
              <a:ea typeface="微软雅黑" panose="020B0503020204020204" pitchFamily="34" charset="-122"/>
              <a:sym typeface="黑体" panose="02010609060101010101" charset="-122"/>
            </a:endParaRPr>
          </a:p>
        </p:txBody>
      </p:sp>
      <p:sp>
        <p:nvSpPr>
          <p:cNvPr id="6" name="TextBox 3"/>
          <p:cNvSpPr>
            <a:spLocks noChangeArrowheads="1"/>
          </p:cNvSpPr>
          <p:nvPr/>
        </p:nvSpPr>
        <p:spPr bwMode="auto">
          <a:xfrm>
            <a:off x="544440" y="4303382"/>
            <a:ext cx="11103711"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rPr>
              <a:t>第三章 口腔卫生保健，第四章 牙体牙髓病，</a:t>
            </a:r>
            <a:r>
              <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rPr>
              <a:t>第五章 牙周疾病</a:t>
            </a:r>
            <a:endPar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endParaRPr>
          </a:p>
        </p:txBody>
      </p:sp>
      <p:sp>
        <p:nvSpPr>
          <p:cNvPr id="7" name="TextBox 7"/>
          <p:cNvSpPr>
            <a:spLocks noChangeArrowheads="1"/>
          </p:cNvSpPr>
          <p:nvPr/>
        </p:nvSpPr>
        <p:spPr bwMode="auto">
          <a:xfrm>
            <a:off x="3902075" y="5459970"/>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教学团队  邱燕</a:t>
            </a: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京    </a:t>
            </a:r>
            <a:endParaRPr lang="en-US" altLang="zh-CN" sz="2000" b="1" dirty="0" smtClean="0">
              <a:latin typeface="微软雅黑" panose="020B0503020204020204" pitchFamily="34" charset="-122"/>
              <a:ea typeface="微软雅黑" panose="020B0503020204020204" pitchFamily="34" charset="-122"/>
              <a:sym typeface="黑体" panose="02010609060101010101" charset="-122"/>
            </a:endParaRPr>
          </a:p>
          <a:p>
            <a:pPr algn="ctr">
              <a:lnSpc>
                <a:spcPct val="150000"/>
              </a:lnSpc>
            </a:pPr>
            <a:endParaRPr lang="en-US" altLang="zh-CN" sz="2000" b="1" dirty="0">
              <a:latin typeface="微软雅黑" panose="020B0503020204020204" pitchFamily="34" charset="-122"/>
              <a:ea typeface="微软雅黑" panose="020B0503020204020204" pitchFamily="34" charset="-122"/>
              <a:sym typeface="黑体" panose="0201060906010101010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1060904" y="953583"/>
            <a:ext cx="8940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牙刷</a:t>
            </a:r>
            <a:endParaRPr lang="zh-CN" altLang="en-US" sz="2800" b="1" dirty="0">
              <a:latin typeface="Times New Roman" panose="02020603050405020304"/>
              <a:ea typeface="微软雅黑" panose="020B0503020204020204" pitchFamily="34" charset="-122"/>
            </a:endParaRPr>
          </a:p>
        </p:txBody>
      </p:sp>
      <p:sp>
        <p:nvSpPr>
          <p:cNvPr id="8" name="文本框 7"/>
          <p:cNvSpPr txBox="1"/>
          <p:nvPr/>
        </p:nvSpPr>
        <p:spPr>
          <a:xfrm>
            <a:off x="1061085" y="1691022"/>
            <a:ext cx="11234738" cy="2861310"/>
          </a:xfrm>
          <a:prstGeom prst="rect">
            <a:avLst/>
          </a:prstGeom>
          <a:noFill/>
        </p:spPr>
        <p:txBody>
          <a:bodyPr wrap="square" rtlCol="0">
            <a:spAutoFit/>
          </a:bodyPr>
          <a:lstStyle/>
          <a:p>
            <a:pPr>
              <a:lnSpc>
                <a:spcPct val="150000"/>
              </a:lnSpc>
              <a:buClr>
                <a:srgbClr val="127FB8"/>
              </a:buClr>
            </a:pPr>
            <a:r>
              <a:rPr lang="zh-CN" altLang="en-US" sz="2000" b="1" dirty="0">
                <a:solidFill>
                  <a:schemeClr val="bg2">
                    <a:lumMod val="25000"/>
                  </a:schemeClr>
                </a:solidFill>
                <a:latin typeface="Times New Roman" panose="02020603050405020304"/>
                <a:ea typeface="微软雅黑" panose="020B0503020204020204" pitchFamily="34" charset="-122"/>
              </a:rPr>
              <a:t>牙刷的保管</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保管：</a:t>
            </a:r>
            <a:r>
              <a:rPr lang="zh-CN" altLang="zh-CN" sz="2000" dirty="0">
                <a:latin typeface="Times New Roman" panose="02020603050405020304"/>
                <a:ea typeface="微软雅黑" panose="020B0503020204020204" pitchFamily="34" charset="-122"/>
              </a:rPr>
              <a:t>刷牙</a:t>
            </a:r>
            <a:r>
              <a:rPr lang="zh-CN" altLang="en-US" sz="2000" dirty="0">
                <a:latin typeface="Times New Roman" panose="02020603050405020304"/>
                <a:ea typeface="微软雅黑" panose="020B0503020204020204" pitchFamily="34" charset="-122"/>
              </a:rPr>
              <a:t>后</a:t>
            </a:r>
            <a:r>
              <a:rPr lang="zh-CN" altLang="zh-CN" sz="2000" dirty="0">
                <a:latin typeface="Times New Roman" panose="02020603050405020304"/>
                <a:ea typeface="微软雅黑" panose="020B0503020204020204" pitchFamily="34" charset="-122"/>
              </a:rPr>
              <a:t>清水冲洗牙刷</a:t>
            </a:r>
            <a:r>
              <a:rPr lang="en-US" altLang="zh-CN"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甩干水分</a:t>
            </a:r>
            <a:r>
              <a:rPr lang="en-US" altLang="zh-CN"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刷头朝上</a:t>
            </a:r>
            <a:r>
              <a:rPr lang="en-US" altLang="zh-CN"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通风</a:t>
            </a:r>
            <a:r>
              <a:rPr lang="zh-CN" altLang="en-US" sz="2000" dirty="0">
                <a:latin typeface="Times New Roman" panose="02020603050405020304"/>
                <a:ea typeface="微软雅黑" panose="020B0503020204020204" pitchFamily="34" charset="-122"/>
              </a:rPr>
              <a:t>干</a:t>
            </a:r>
            <a:r>
              <a:rPr lang="zh-CN" altLang="zh-CN" sz="2000" dirty="0">
                <a:latin typeface="Times New Roman" panose="02020603050405020304"/>
                <a:ea typeface="微软雅黑" panose="020B0503020204020204" pitchFamily="34" charset="-122"/>
              </a:rPr>
              <a:t>燥。</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建议：每个</a:t>
            </a:r>
            <a:r>
              <a:rPr lang="zh-CN" altLang="zh-CN" sz="2000" dirty="0">
                <a:latin typeface="Times New Roman" panose="02020603050405020304"/>
                <a:ea typeface="微软雅黑" panose="020B0503020204020204" pitchFamily="34" charset="-122"/>
              </a:rPr>
              <a:t>牙刷使用不宜超过</a:t>
            </a: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个月。</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zh-CN" sz="2000" b="1" dirty="0">
                <a:latin typeface="Times New Roman" panose="02020603050405020304"/>
                <a:ea typeface="微软雅黑" panose="020B0503020204020204" pitchFamily="34" charset="-122"/>
              </a:rPr>
              <a:t>功效牙膏</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zh-CN" sz="2000" dirty="0">
                <a:latin typeface="Times New Roman" panose="02020603050405020304"/>
                <a:ea typeface="微软雅黑" panose="020B0503020204020204" pitchFamily="34" charset="-122"/>
              </a:rPr>
              <a:t>     含氟牙膏、抑制牙龈炎牙膏、抗过敏牙膏、</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zh-CN" sz="2000" dirty="0">
                <a:latin typeface="Times New Roman" panose="02020603050405020304"/>
                <a:ea typeface="微软雅黑" panose="020B0503020204020204" pitchFamily="34" charset="-122"/>
              </a:rPr>
              <a:t>中草药牙膏</a:t>
            </a:r>
            <a:endParaRPr lang="zh-CN" altLang="zh-CN" sz="2000" dirty="0">
              <a:latin typeface="Times New Roman" panose="02020603050405020304"/>
              <a:ea typeface="微软雅黑" panose="020B0503020204020204" pitchFamily="34" charset="-122"/>
            </a:endParaRPr>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4119" b="14425"/>
          <a:stretch>
            <a:fillRect/>
          </a:stretch>
        </p:blipFill>
        <p:spPr>
          <a:xfrm>
            <a:off x="6374823" y="3130250"/>
            <a:ext cx="3831360" cy="2737771"/>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737044" y="1721503"/>
            <a:ext cx="7706579" cy="1024890"/>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水平颤动拂刷法（</a:t>
            </a:r>
            <a:r>
              <a:rPr lang="zh-CN" altLang="en-US" sz="2000" b="1" dirty="0">
                <a:latin typeface="Times New Roman" panose="02020603050405020304"/>
                <a:ea typeface="微软雅黑" panose="020B0503020204020204" pitchFamily="34" charset="-122"/>
                <a:sym typeface="+mn-ea"/>
              </a:rPr>
              <a:t>改良</a:t>
            </a:r>
            <a:r>
              <a:rPr lang="en-US" sz="2000" b="1" dirty="0">
                <a:latin typeface="Times New Roman" panose="02020603050405020304"/>
                <a:ea typeface="微软雅黑" panose="020B0503020204020204" pitchFamily="34" charset="-122"/>
                <a:sym typeface="+mn-ea"/>
              </a:rPr>
              <a:t>Bass</a:t>
            </a:r>
            <a:r>
              <a:rPr lang="zh-CN" altLang="en-US" sz="2000" b="1" dirty="0">
                <a:latin typeface="Times New Roman" panose="02020603050405020304"/>
                <a:ea typeface="微软雅黑" panose="020B0503020204020204" pitchFamily="34" charset="-122"/>
                <a:sym typeface="+mn-ea"/>
              </a:rPr>
              <a:t>刷牙法）</a:t>
            </a:r>
            <a:endParaRPr lang="zh-CN" altLang="en-US" sz="2000" b="1" dirty="0">
              <a:latin typeface="Times New Roman" panose="02020603050405020304"/>
              <a:ea typeface="微软雅黑" panose="020B0503020204020204" pitchFamily="34" charset="-122"/>
              <a:sym typeface="+mn-ea"/>
            </a:endParaRPr>
          </a:p>
          <a:p>
            <a:pPr>
              <a:lnSpc>
                <a:spcPct val="150000"/>
              </a:lnSpc>
              <a:buClr>
                <a:srgbClr val="127FB8"/>
              </a:buClr>
            </a:pPr>
            <a:r>
              <a:rPr lang="zh-CN" altLang="en-US" sz="2000" b="1" dirty="0">
                <a:solidFill>
                  <a:schemeClr val="bg2">
                    <a:lumMod val="25000"/>
                  </a:schemeClr>
                </a:solidFill>
                <a:latin typeface="Times New Roman" panose="02020603050405020304"/>
                <a:ea typeface="微软雅黑" panose="020B0503020204020204" pitchFamily="34" charset="-122"/>
              </a:rPr>
              <a:t>视频</a:t>
            </a:r>
            <a:endParaRPr lang="zh-CN" altLang="en-US"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85775" y="984055"/>
            <a:ext cx="16052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刷牙方法</a:t>
            </a:r>
            <a:endParaRPr lang="en-US" altLang="zh-CN" sz="2800" b="1"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85775" y="974007"/>
            <a:ext cx="16052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刷牙方法</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669290" y="1562100"/>
            <a:ext cx="11215687" cy="1393825"/>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圆弧刷牙法</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en-US" sz="2000" b="1" dirty="0">
                <a:solidFill>
                  <a:schemeClr val="bg2">
                    <a:lumMod val="25000"/>
                  </a:schemeClr>
                </a:solidFill>
                <a:latin typeface="Times New Roman" panose="02020603050405020304"/>
                <a:ea typeface="微软雅黑" panose="020B0503020204020204" pitchFamily="34" charset="-122"/>
              </a:rPr>
              <a:t>视频</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0" y="2385016"/>
            <a:ext cx="11234738" cy="2410916"/>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使用方法</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在牙龈乳头退缩或牙周治疗后牙间隙增大时，可用牙签来清洁牙的邻面和根分叉区。常用的有木质牙签和塑料牙签。</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注意事项</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使用牙签注意动作要轻，以防损伤牙龈加重牙龈退缩 </a:t>
            </a:r>
            <a:r>
              <a:rPr lang="zh-CN" altLang="en-US" sz="2000" dirty="0">
                <a:latin typeface="Times New Roman" panose="02020603050405020304"/>
                <a:ea typeface="微软雅黑" panose="020B0503020204020204" pitchFamily="34" charset="-122"/>
              </a:rPr>
              <a:t>。</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6250" y="1722719"/>
            <a:ext cx="1980029" cy="662297"/>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（一）牙签</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886268" y="2974828"/>
            <a:ext cx="9320987" cy="427681"/>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68134" y="979707"/>
            <a:ext cx="3057247" cy="830997"/>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三</a:t>
            </a:r>
            <a:r>
              <a:rPr lang="zh-CN" altLang="en-US" sz="3200" b="1" dirty="0" smtClean="0">
                <a:latin typeface="Times New Roman" panose="02020603050405020304"/>
                <a:ea typeface="微软雅黑" panose="020B0503020204020204" pitchFamily="34" charset="-122"/>
              </a:rPr>
              <a:t>、牙间隙清洁</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6" name="Shape 103"/>
          <p:cNvSpPr/>
          <p:nvPr/>
        </p:nvSpPr>
        <p:spPr>
          <a:xfrm>
            <a:off x="886268" y="2974828"/>
            <a:ext cx="9320987" cy="427681"/>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3" name="文本框 2"/>
          <p:cNvSpPr txBox="1"/>
          <p:nvPr/>
        </p:nvSpPr>
        <p:spPr>
          <a:xfrm>
            <a:off x="476250" y="1603885"/>
            <a:ext cx="10982325" cy="1198880"/>
          </a:xfrm>
          <a:prstGeom prst="rect">
            <a:avLst/>
          </a:prstGeom>
          <a:noFill/>
        </p:spPr>
        <p:txBody>
          <a:bodyPr wrap="square" rtlCol="0">
            <a:spAutoFit/>
          </a:bodyPr>
          <a:lstStyle/>
          <a:p>
            <a:pPr lvl="0">
              <a:lnSpc>
                <a:spcPct val="150000"/>
              </a:lnSpc>
              <a:buClr>
                <a:srgbClr val="127FB8"/>
              </a:buClr>
            </a:pPr>
            <a:r>
              <a:rPr lang="zh-CN" altLang="en-US" sz="2800" b="1" dirty="0">
                <a:solidFill>
                  <a:prstClr val="black"/>
                </a:solidFill>
                <a:latin typeface="Times New Roman" panose="02020603050405020304"/>
                <a:ea typeface="微软雅黑" panose="020B0503020204020204" pitchFamily="34" charset="-122"/>
              </a:rPr>
              <a:t>（二）牙线</a:t>
            </a:r>
            <a:endParaRPr lang="en-US" altLang="zh-CN" sz="2800" b="1" dirty="0">
              <a:solidFill>
                <a:prstClr val="black"/>
              </a:solidFill>
              <a:latin typeface="Times New Roman" panose="02020603050405020304"/>
              <a:ea typeface="微软雅黑" panose="020B0503020204020204" pitchFamily="34" charset="-122"/>
            </a:endParaRPr>
          </a:p>
          <a:p>
            <a:pPr lvl="0">
              <a:lnSpc>
                <a:spcPct val="150000"/>
              </a:lnSpc>
              <a:buClr>
                <a:srgbClr val="127FB8"/>
              </a:buClr>
            </a:pPr>
            <a:endParaRPr lang="en-US" altLang="zh-CN" sz="2000" dirty="0">
              <a:solidFill>
                <a:srgbClr val="E7E6E6">
                  <a:lumMod val="25000"/>
                </a:srgb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61394" y="985838"/>
            <a:ext cx="3057247" cy="830997"/>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三</a:t>
            </a:r>
            <a:r>
              <a:rPr lang="zh-CN" altLang="en-US" sz="3200" b="1" dirty="0" smtClean="0">
                <a:latin typeface="Times New Roman" panose="02020603050405020304"/>
                <a:ea typeface="微软雅黑" panose="020B0503020204020204" pitchFamily="34" charset="-122"/>
              </a:rPr>
              <a:t>、牙间隙清洁</a:t>
            </a:r>
            <a:endParaRPr lang="en-US" altLang="zh-CN" sz="3200" b="1" dirty="0">
              <a:latin typeface="Times New Roman" panose="02020603050405020304"/>
              <a:ea typeface="微软雅黑" panose="020B0503020204020204" pitchFamily="34" charset="-122"/>
            </a:endParaRPr>
          </a:p>
        </p:txBody>
      </p:sp>
      <p:pic>
        <p:nvPicPr>
          <p:cNvPr id="2" name="图片占位符 2"/>
          <p:cNvPicPr>
            <a:picLocks noGrp="1" noChangeAspect="1"/>
          </p:cNvPicPr>
          <p:nvPr/>
        </p:nvPicPr>
        <p:blipFill>
          <a:blip r:embed="rId1" cstate="print">
            <a:extLst>
              <a:ext uri="{28A0092B-C50C-407E-A947-70E740481C1C}">
                <a14:useLocalDpi xmlns:a14="http://schemas.microsoft.com/office/drawing/2010/main" val="0"/>
              </a:ext>
            </a:extLst>
          </a:blip>
          <a:srcRect l="18562" r="18562"/>
          <a:stretch>
            <a:fillRect/>
          </a:stretch>
        </p:blipFill>
        <p:spPr>
          <a:xfrm>
            <a:off x="2480310" y="2370455"/>
            <a:ext cx="3298190" cy="3568700"/>
          </a:xfrm>
          <a:prstGeom prst="rect">
            <a:avLst/>
          </a:prstGeom>
        </p:spPr>
      </p:pic>
      <p:pic>
        <p:nvPicPr>
          <p:cNvPr id="4" name="图片占位符 3"/>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8707" r="18707"/>
          <a:stretch>
            <a:fillRect/>
          </a:stretch>
        </p:blipFill>
        <p:spPr>
          <a:xfrm>
            <a:off x="7203440" y="2490470"/>
            <a:ext cx="3298190" cy="3568700"/>
          </a:xfr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6" name="Shape 103"/>
          <p:cNvSpPr/>
          <p:nvPr/>
        </p:nvSpPr>
        <p:spPr>
          <a:xfrm>
            <a:off x="886268" y="2974828"/>
            <a:ext cx="9320987" cy="427681"/>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3" name="文本框 2"/>
          <p:cNvSpPr txBox="1"/>
          <p:nvPr/>
        </p:nvSpPr>
        <p:spPr>
          <a:xfrm>
            <a:off x="490447" y="1656862"/>
            <a:ext cx="11682248" cy="2123658"/>
          </a:xfrm>
          <a:prstGeom prst="rect">
            <a:avLst/>
          </a:prstGeom>
          <a:noFill/>
        </p:spPr>
        <p:txBody>
          <a:bodyPr wrap="square" rtlCol="0">
            <a:spAutoFit/>
          </a:bodyPr>
          <a:lstStyle/>
          <a:p>
            <a:pPr lvl="0">
              <a:lnSpc>
                <a:spcPct val="150000"/>
              </a:lnSpc>
              <a:buClr>
                <a:srgbClr val="127FB8"/>
              </a:buClr>
            </a:pPr>
            <a:r>
              <a:rPr lang="zh-CN" altLang="en-US" sz="2800" b="1" dirty="0">
                <a:solidFill>
                  <a:prstClr val="black"/>
                </a:solidFill>
                <a:latin typeface="Times New Roman" panose="02020603050405020304"/>
                <a:ea typeface="微软雅黑" panose="020B0503020204020204" pitchFamily="34" charset="-122"/>
              </a:rPr>
              <a:t>（三）牙间隙刷</a:t>
            </a:r>
            <a:endParaRPr lang="en-US" altLang="zh-CN" sz="2800" b="1" dirty="0">
              <a:solidFill>
                <a:prstClr val="black"/>
              </a:solidFill>
              <a:latin typeface="Times New Roman" panose="02020603050405020304"/>
              <a:ea typeface="微软雅黑" panose="020B0503020204020204" pitchFamily="34" charset="-122"/>
            </a:endParaRPr>
          </a:p>
          <a:p>
            <a:pPr marL="342900" lvl="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适用</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牙龈退缩处邻间区、暴露的根分叉区以及排列不整齐的牙邻面。</a:t>
            </a:r>
            <a:endParaRPr lang="en-US" altLang="zh-CN" sz="2000" dirty="0">
              <a:latin typeface="Times New Roman" panose="02020603050405020304"/>
              <a:ea typeface="微软雅黑" panose="020B0503020204020204" pitchFamily="34" charset="-122"/>
            </a:endParaRPr>
          </a:p>
          <a:p>
            <a:pPr marL="342900" lvl="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选择：</a:t>
            </a:r>
            <a:r>
              <a:rPr lang="zh-CN" altLang="zh-CN" sz="2000" dirty="0">
                <a:latin typeface="Times New Roman" panose="02020603050405020304"/>
                <a:ea typeface="微软雅黑" panose="020B0503020204020204" pitchFamily="34" charset="-122"/>
              </a:rPr>
              <a:t>可根据牙间隙的大小选择不同型号的牙间隙刷</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lvl="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注意：</a:t>
            </a:r>
            <a:r>
              <a:rPr lang="zh-CN" altLang="zh-CN" sz="2000" dirty="0">
                <a:latin typeface="Times New Roman" panose="02020603050405020304"/>
                <a:ea typeface="微软雅黑" panose="020B0503020204020204" pitchFamily="34" charset="-122"/>
              </a:rPr>
              <a:t>避免刺伤牙龈</a:t>
            </a:r>
            <a:r>
              <a:rPr lang="zh-CN" altLang="en-US" sz="2000" dirty="0">
                <a:latin typeface="Times New Roman" panose="02020603050405020304"/>
                <a:ea typeface="微软雅黑" panose="020B0503020204020204" pitchFamily="34" charset="-122"/>
              </a:rPr>
              <a:t>。</a:t>
            </a:r>
            <a:endParaRPr lang="en-US" altLang="zh-CN" sz="2400" b="1" dirty="0">
              <a:solidFill>
                <a:srgbClr val="E7E6E6">
                  <a:lumMod val="25000"/>
                </a:srgb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72561" y="1003182"/>
            <a:ext cx="3057247" cy="830997"/>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三</a:t>
            </a:r>
            <a:r>
              <a:rPr lang="zh-CN" altLang="en-US" sz="3200" b="1" dirty="0" smtClean="0">
                <a:latin typeface="Times New Roman" panose="02020603050405020304"/>
                <a:ea typeface="微软雅黑" panose="020B0503020204020204" pitchFamily="34" charset="-122"/>
              </a:rPr>
              <a:t>、牙间隙清洁</a:t>
            </a:r>
            <a:endParaRPr lang="en-US" altLang="zh-CN" sz="3200" b="1" dirty="0">
              <a:latin typeface="Times New Roman" panose="02020603050405020304"/>
              <a:ea typeface="微软雅黑" panose="020B0503020204020204" pitchFamily="34" charset="-122"/>
            </a:endParaRPr>
          </a:p>
        </p:txBody>
      </p:sp>
      <p:pic>
        <p:nvPicPr>
          <p:cNvPr id="16" name="图片 15" descr="图3-6(a).jpg"/>
          <p:cNvPicPr>
            <a:picLocks noChangeAspect="1"/>
          </p:cNvPicPr>
          <p:nvPr/>
        </p:nvPicPr>
        <p:blipFill>
          <a:blip r:embed="rId1" cstate="print"/>
          <a:stretch>
            <a:fillRect/>
          </a:stretch>
        </p:blipFill>
        <p:spPr>
          <a:xfrm>
            <a:off x="2419350" y="3822781"/>
            <a:ext cx="3676650" cy="2453764"/>
          </a:xfrm>
          <a:prstGeom prst="rect">
            <a:avLst/>
          </a:prstGeom>
        </p:spPr>
      </p:pic>
      <p:pic>
        <p:nvPicPr>
          <p:cNvPr id="17" name="图片 16" descr="图3-6(b).jpg"/>
          <p:cNvPicPr>
            <a:picLocks noChangeAspect="1"/>
          </p:cNvPicPr>
          <p:nvPr/>
        </p:nvPicPr>
        <p:blipFill>
          <a:blip r:embed="rId2" cstate="print"/>
          <a:stretch>
            <a:fillRect/>
          </a:stretch>
        </p:blipFill>
        <p:spPr>
          <a:xfrm>
            <a:off x="6283946" y="3822781"/>
            <a:ext cx="3677182" cy="2453764"/>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6" name="Shape 103"/>
          <p:cNvSpPr/>
          <p:nvPr/>
        </p:nvSpPr>
        <p:spPr>
          <a:xfrm>
            <a:off x="860593" y="4379559"/>
            <a:ext cx="9320987" cy="468333"/>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dirty="0">
                <a:solidFill>
                  <a:schemeClr val="bg2">
                    <a:lumMod val="25000"/>
                  </a:schemeClr>
                </a:solidFill>
                <a:latin typeface="Times New Roman" panose="02020603050405020304"/>
                <a:ea typeface="微软雅黑" panose="020B0503020204020204" pitchFamily="34" charset="-122"/>
              </a:rPr>
              <a:t> </a:t>
            </a: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60892" y="995363"/>
            <a:ext cx="2646878" cy="743665"/>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四、牙龈按摩</a:t>
            </a:r>
            <a:endParaRPr lang="en-US" altLang="zh-CN" sz="3200" b="1" dirty="0">
              <a:latin typeface="Times New Roman" panose="02020603050405020304"/>
              <a:ea typeface="微软雅黑" panose="020B0503020204020204" pitchFamily="34" charset="-122"/>
            </a:endParaRPr>
          </a:p>
        </p:txBody>
      </p:sp>
      <p:sp>
        <p:nvSpPr>
          <p:cNvPr id="8" name="矩形 7"/>
          <p:cNvSpPr/>
          <p:nvPr/>
        </p:nvSpPr>
        <p:spPr>
          <a:xfrm>
            <a:off x="476250" y="2009775"/>
            <a:ext cx="11234738" cy="1477328"/>
          </a:xfrm>
          <a:prstGeom prst="rect">
            <a:avLst/>
          </a:prstGeom>
        </p:spPr>
        <p:txBody>
          <a:bodyPr wrap="square">
            <a:spAutoFit/>
          </a:bodyPr>
          <a:lstStyle/>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作用：适当地按摩牙龈，可使上皮增厚，角化增强，还能加强牙龈组织的血液循环，改善营养及氧的供给，有利于组织的代谢和恢复，增进牙龈组织的健康。</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方法：手指或专门的牙间按摩器或清洁器。</a:t>
            </a:r>
            <a:endParaRPr lang="en-US" altLang="zh-CN" sz="2000" dirty="0">
              <a:latin typeface="Times New Roman" panose="02020603050405020304"/>
              <a:ea typeface="微软雅黑" panose="020B0503020204020204" pitchFamily="34" charset="-122"/>
            </a:endParaRPr>
          </a:p>
        </p:txBody>
      </p:sp>
      <p:pic>
        <p:nvPicPr>
          <p:cNvPr id="2" name="图片 1" descr="牙龈按摩"/>
          <p:cNvPicPr>
            <a:picLocks noChangeAspect="1"/>
          </p:cNvPicPr>
          <p:nvPr/>
        </p:nvPicPr>
        <p:blipFill>
          <a:blip r:embed="rId1"/>
          <a:stretch>
            <a:fillRect/>
          </a:stretch>
        </p:blipFill>
        <p:spPr>
          <a:xfrm>
            <a:off x="1581150" y="3692525"/>
            <a:ext cx="4139565" cy="2326640"/>
          </a:xfrm>
          <a:prstGeom prst="rect">
            <a:avLst/>
          </a:prstGeom>
        </p:spPr>
      </p:pic>
      <p:pic>
        <p:nvPicPr>
          <p:cNvPr id="3" name="图片 2" descr="牙龈按摩器"/>
          <p:cNvPicPr>
            <a:picLocks noChangeAspect="1"/>
          </p:cNvPicPr>
          <p:nvPr/>
        </p:nvPicPr>
        <p:blipFill>
          <a:blip r:embed="rId2"/>
          <a:stretch>
            <a:fillRect/>
          </a:stretch>
        </p:blipFill>
        <p:spPr>
          <a:xfrm>
            <a:off x="6478270" y="3087370"/>
            <a:ext cx="4292600" cy="2931795"/>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pic>
        <p:nvPicPr>
          <p:cNvPr id="2" name="图片 1"/>
          <p:cNvPicPr>
            <a:picLocks noChangeAspect="1"/>
          </p:cNvPicPr>
          <p:nvPr/>
        </p:nvPicPr>
        <p:blipFill>
          <a:blip r:embed="rId1"/>
          <a:stretch>
            <a:fillRect/>
          </a:stretch>
        </p:blipFill>
        <p:spPr>
          <a:xfrm>
            <a:off x="1854469" y="2766441"/>
            <a:ext cx="2604719" cy="3134095"/>
          </a:xfrm>
          <a:prstGeom prst="rect">
            <a:avLst/>
          </a:prstGeom>
        </p:spPr>
      </p:pic>
      <p:sp>
        <p:nvSpPr>
          <p:cNvPr id="9" name="矩形 8"/>
          <p:cNvSpPr/>
          <p:nvPr/>
        </p:nvSpPr>
        <p:spPr>
          <a:xfrm>
            <a:off x="476250" y="1885951"/>
            <a:ext cx="11234738" cy="1661993"/>
          </a:xfrm>
          <a:prstGeom prst="rect">
            <a:avLst/>
          </a:prstGeom>
        </p:spPr>
        <p:txBody>
          <a:bodyPr wrap="squar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（一）手用器械洁治法</a:t>
            </a:r>
            <a:endParaRPr lang="en-US" altLang="zh-CN" sz="2800" b="1"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是用手持洁牙器、刮治器，依靠腕力进行清洁牙齿的一种方法，虽然费时费力，但它是牙周专业医师的基本功。</a:t>
            </a:r>
            <a:endParaRPr lang="en-US"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329265" y="985838"/>
            <a:ext cx="5519460" cy="743665"/>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五、龈上洁治术、龈下刮治术</a:t>
            </a:r>
            <a:endParaRPr lang="en-US" altLang="zh-CN" sz="3200" b="1" dirty="0">
              <a:latin typeface="Times New Roman" panose="02020603050405020304"/>
              <a:ea typeface="微软雅黑" panose="020B0503020204020204" pitchFamily="34" charset="-122"/>
            </a:endParaRPr>
          </a:p>
        </p:txBody>
      </p:sp>
      <p:sp>
        <p:nvSpPr>
          <p:cNvPr id="5" name="Shape 103"/>
          <p:cNvSpPr/>
          <p:nvPr/>
        </p:nvSpPr>
        <p:spPr>
          <a:xfrm>
            <a:off x="1049829" y="5569027"/>
            <a:ext cx="3070514" cy="564257"/>
          </a:xfrm>
          <a:prstGeom prst="rect">
            <a:avLst/>
          </a:prstGeom>
          <a:ln w="12700">
            <a:miter lim="400000"/>
          </a:ln>
        </p:spPr>
        <p:txBody>
          <a:bodyPr wrap="square" lIns="50800" tIns="50800" rIns="50800" bIns="50800" anchor="t">
            <a:spAutoFit/>
          </a:bodyPr>
          <a:lstStyle/>
          <a:p>
            <a:pPr marL="457200" lvl="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龈上牙石和龈下牙石</a:t>
            </a:r>
            <a:endParaRPr lang="en-US" altLang="zh-CN" sz="2000" b="1" dirty="0">
              <a:solidFill>
                <a:prstClr val="black"/>
              </a:solidFill>
              <a:latin typeface="Times New Roman" panose="02020603050405020304"/>
              <a:ea typeface="微软雅黑" panose="020B0503020204020204" pitchFamily="34" charset="-122"/>
            </a:endParaRPr>
          </a:p>
        </p:txBody>
      </p:sp>
      <p:pic>
        <p:nvPicPr>
          <p:cNvPr id="12" name="图片 11" descr="IMG_1327.jpg"/>
          <p:cNvPicPr>
            <a:picLocks noChangeAspect="1"/>
          </p:cNvPicPr>
          <p:nvPr/>
        </p:nvPicPr>
        <p:blipFill>
          <a:blip r:embed="rId2"/>
          <a:stretch>
            <a:fillRect/>
          </a:stretch>
        </p:blipFill>
        <p:spPr>
          <a:xfrm>
            <a:off x="5575935" y="3269615"/>
            <a:ext cx="3589655" cy="2129155"/>
          </a:xfrm>
          <a:prstGeom prst="rect">
            <a:avLst/>
          </a:prstGeom>
        </p:spPr>
      </p:pic>
      <p:sp>
        <p:nvSpPr>
          <p:cNvPr id="3" name="矩形 2"/>
          <p:cNvSpPr/>
          <p:nvPr/>
        </p:nvSpPr>
        <p:spPr>
          <a:xfrm>
            <a:off x="6196656" y="5569074"/>
            <a:ext cx="2113588" cy="458715"/>
          </a:xfrm>
          <a:prstGeom prst="rect">
            <a:avLst/>
          </a:prstGeom>
          <a:ln>
            <a:solidFill>
              <a:srgbClr val="127FB8"/>
            </a:solidFill>
            <a:prstDash val="dash"/>
          </a:ln>
        </p:spPr>
        <p:txBody>
          <a:bodyPr vert="horz" lIns="91440" tIns="45720" rIns="91440" bIns="45720" rtlCol="0" anchor="ctr">
            <a:normAutofit/>
          </a:bodyPr>
          <a:p>
            <a:pPr algn="ctr">
              <a:lnSpc>
                <a:spcPct val="150000"/>
              </a:lnSpc>
            </a:pPr>
            <a:r>
              <a:rPr lang="zh-CN" altLang="en-US" sz="1400" dirty="0">
                <a:latin typeface="Times New Roman" panose="02020603050405020304"/>
                <a:ea typeface="微软雅黑" panose="020B0503020204020204" pitchFamily="34" charset="-122"/>
              </a:rPr>
              <a:t>手用器械法治法</a:t>
            </a:r>
            <a:endParaRPr lang="en-US" altLang="zh-CN" sz="14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1" y="1729503"/>
            <a:ext cx="10991850" cy="1809750"/>
          </a:xfrm>
          <a:prstGeom prst="rect">
            <a:avLst/>
          </a:prstGeom>
          <a:ln w="12700">
            <a:miter lim="400000"/>
          </a:ln>
        </p:spPr>
        <p:txBody>
          <a:bodyPr wrap="square" lIns="50800" tIns="50800" rIns="50800" bIns="50800" anchor="t">
            <a:spAutoFit/>
          </a:bodyPr>
          <a:lstStyle/>
          <a:p>
            <a:pPr lvl="0">
              <a:lnSpc>
                <a:spcPct val="150000"/>
              </a:lnSpc>
              <a:buClr>
                <a:srgbClr val="127FB8"/>
              </a:buClr>
            </a:pPr>
            <a:r>
              <a:rPr lang="zh-CN" altLang="en-US" sz="2800" b="1" dirty="0">
                <a:solidFill>
                  <a:prstClr val="black"/>
                </a:solidFill>
                <a:latin typeface="Times New Roman" panose="02020603050405020304"/>
                <a:ea typeface="微软雅黑" panose="020B0503020204020204" pitchFamily="34" charset="-122"/>
              </a:rPr>
              <a:t>（二）超声波洁牙机洁治法</a:t>
            </a:r>
            <a:endParaRPr lang="en-US" altLang="zh-CN" sz="2800" b="1" dirty="0">
              <a:solidFill>
                <a:prstClr val="black"/>
              </a:solidFill>
              <a:latin typeface="Times New Roman" panose="02020603050405020304"/>
              <a:ea typeface="微软雅黑" panose="020B0503020204020204" pitchFamily="34" charset="-122"/>
            </a:endParaRPr>
          </a:p>
          <a:p>
            <a:pPr indent="0">
              <a:lnSpc>
                <a:spcPct val="150000"/>
              </a:lnSpc>
              <a:buClr>
                <a:schemeClr val="accent1"/>
              </a:buClr>
              <a:buFont typeface="Wingdings" panose="05000000000000000000" pitchFamily="2" charset="2"/>
              <a:buNone/>
            </a:pPr>
            <a:endParaRPr lang="zh-CN" altLang="zh-CN" dirty="0">
              <a:latin typeface="Times New Roman" panose="02020603050405020304"/>
              <a:ea typeface="微软雅黑" panose="020B0503020204020204" pitchFamily="34" charset="-122"/>
            </a:endParaRPr>
          </a:p>
          <a:p>
            <a:pPr lvl="0">
              <a:lnSpc>
                <a:spcPct val="150000"/>
              </a:lnSpc>
              <a:buClr>
                <a:srgbClr val="127FB8"/>
              </a:buClr>
            </a:pPr>
            <a:endParaRPr lang="en-US" altLang="zh-CN" sz="2800" b="1" dirty="0">
              <a:solidFill>
                <a:prstClr val="black"/>
              </a:solidFill>
              <a:latin typeface="Times New Roman" panose="02020603050405020304"/>
              <a:ea typeface="微软雅黑" panose="020B0503020204020204" pitchFamily="34" charset="-122"/>
            </a:endParaRPr>
          </a:p>
        </p:txBody>
      </p:sp>
      <p:sp>
        <p:nvSpPr>
          <p:cNvPr id="6" name="Shape 103"/>
          <p:cNvSpPr/>
          <p:nvPr/>
        </p:nvSpPr>
        <p:spPr>
          <a:xfrm>
            <a:off x="871388" y="4379559"/>
            <a:ext cx="9320987" cy="468333"/>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dirty="0">
                <a:solidFill>
                  <a:schemeClr val="bg2">
                    <a:lumMod val="25000"/>
                  </a:schemeClr>
                </a:solidFill>
                <a:latin typeface="Times New Roman" panose="02020603050405020304"/>
                <a:ea typeface="微软雅黑" panose="020B0503020204020204" pitchFamily="34" charset="-122"/>
              </a:rPr>
              <a:t> </a:t>
            </a: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326745" y="985838"/>
            <a:ext cx="5519460"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五、龈上洁治术、龈下刮治术</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第二节 口腔保健</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476250" y="1731188"/>
            <a:ext cx="11234738" cy="4707890"/>
          </a:xfrm>
          <a:prstGeom prst="rect">
            <a:avLst/>
          </a:prstGeom>
        </p:spPr>
        <p:txBody>
          <a:bodyPr wrap="squar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（一）定期口腔健康检查</a:t>
            </a:r>
            <a:endParaRPr lang="en-US" altLang="zh-CN" sz="2800" b="1"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目的：</a:t>
            </a:r>
            <a:r>
              <a:rPr lang="zh-CN" altLang="zh-CN" sz="2000" dirty="0">
                <a:latin typeface="Times New Roman" panose="02020603050405020304"/>
                <a:ea typeface="微软雅黑" panose="020B0503020204020204" pitchFamily="34" charset="-122"/>
              </a:rPr>
              <a:t>定期保健检查，“有病早治，无病预防”</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时间：</a:t>
            </a:r>
            <a:r>
              <a:rPr lang="zh-CN" altLang="zh-CN" sz="2000" dirty="0">
                <a:latin typeface="Times New Roman" panose="02020603050405020304"/>
                <a:ea typeface="微软雅黑" panose="020B0503020204020204" pitchFamily="34" charset="-122"/>
              </a:rPr>
              <a:t>一般每半年进行一次专业的口腔检查。</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（二）纠正不良习惯</a:t>
            </a:r>
            <a:endParaRPr lang="zh-CN" altLang="en-US" sz="28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（三）消除影响口腔卫生的不利因素</a:t>
            </a:r>
            <a:endParaRPr lang="zh-CN" altLang="en-US" sz="28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（四）合理营养</a:t>
            </a:r>
            <a:endParaRPr lang="zh-CN" altLang="en-US" sz="28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（五）改善劳动环境</a:t>
            </a:r>
            <a:endParaRPr lang="zh-CN" altLang="en-US" sz="20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zh-CN" sz="2000" dirty="0">
                <a:latin typeface="Times New Roman" panose="02020603050405020304"/>
                <a:ea typeface="微软雅黑" panose="020B0503020204020204" pitchFamily="34" charset="-122"/>
                <a:sym typeface="+mn-ea"/>
              </a:rPr>
              <a:t>对接触酸雾、铅、汞等有害物质的人</a:t>
            </a:r>
            <a:r>
              <a:rPr lang="zh-CN" altLang="en-US" sz="2000" dirty="0">
                <a:latin typeface="Times New Roman" panose="02020603050405020304"/>
                <a:ea typeface="微软雅黑" panose="020B0503020204020204" pitchFamily="34" charset="-122"/>
                <a:sym typeface="+mn-ea"/>
              </a:rPr>
              <a:t>员</a:t>
            </a:r>
            <a:r>
              <a:rPr lang="zh-CN" altLang="zh-CN" sz="2000" dirty="0">
                <a:latin typeface="Times New Roman" panose="02020603050405020304"/>
                <a:ea typeface="微软雅黑" panose="020B0503020204020204" pitchFamily="34" charset="-122"/>
                <a:sym typeface="+mn-ea"/>
              </a:rPr>
              <a:t>，改善劳动环境</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维护口腔及全身的健康。</a:t>
            </a:r>
            <a:endParaRPr lang="zh-CN"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749264" y="987523"/>
            <a:ext cx="4698722" cy="743665"/>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一、普通人群的口腔保健</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第三章 口腔卫生保健</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椭圆 45"/>
          <p:cNvSpPr/>
          <p:nvPr/>
        </p:nvSpPr>
        <p:spPr>
          <a:xfrm>
            <a:off x="3680885" y="2539344"/>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680885" y="3809178"/>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544287" y="2512579"/>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pitchFamily="34" charset="-122"/>
              </a:rPr>
              <a:t>第一节  口腔卫生</a:t>
            </a:r>
            <a:endParaRPr lang="zh-CN" altLang="en-US" sz="2000" b="1" dirty="0">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544287" y="376264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pitchFamily="34" charset="-122"/>
              </a:rPr>
              <a:t>第二节  口腔保健</a:t>
            </a:r>
            <a:endParaRPr lang="zh-CN" altLang="en-US" sz="2000" b="1" dirty="0">
              <a:solidFill>
                <a:schemeClr val="tx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6250" y="1603984"/>
            <a:ext cx="4852610"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（一）妊娠期妇女的口腔保健</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476250" y="2124075"/>
            <a:ext cx="11234738" cy="3794760"/>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000" b="1" dirty="0">
                <a:solidFill>
                  <a:schemeClr val="bg2">
                    <a:lumMod val="25000"/>
                  </a:schemeClr>
                </a:solidFill>
                <a:latin typeface="Times New Roman" panose="02020603050405020304"/>
                <a:ea typeface="微软雅黑" panose="020B0503020204020204" pitchFamily="34" charset="-122"/>
              </a:rPr>
              <a:t>定期口腔健康检查</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定期口腔健康检查，早期发现口腔疾病并适时处理，重点作好妊娠期龈炎的防治，促进孕妇口腔健康。</a:t>
            </a:r>
            <a:endParaRPr lang="zh-CN"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妊娠期前</a:t>
            </a: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口腔医疗一般仅限于处理急症，要注意避免</a:t>
            </a:r>
            <a:r>
              <a:rPr lang="en-US" altLang="zh-CN" sz="2000" dirty="0">
                <a:latin typeface="Times New Roman" panose="02020603050405020304"/>
                <a:ea typeface="微软雅黑" panose="020B0503020204020204" pitchFamily="34" charset="-122"/>
              </a:rPr>
              <a:t>X</a:t>
            </a:r>
            <a:r>
              <a:rPr lang="zh-CN" altLang="zh-CN" sz="2000" dirty="0">
                <a:latin typeface="Times New Roman" panose="02020603050405020304"/>
                <a:ea typeface="微软雅黑" panose="020B0503020204020204" pitchFamily="34" charset="-122"/>
              </a:rPr>
              <a:t>线照射</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妊娠</a:t>
            </a:r>
            <a:r>
              <a:rPr lang="en-US" altLang="zh-CN" sz="2000" dirty="0">
                <a:latin typeface="Times New Roman" panose="02020603050405020304"/>
                <a:ea typeface="微软雅黑" panose="020B0503020204020204" pitchFamily="34" charset="-122"/>
              </a:rPr>
              <a:t>4</a:t>
            </a:r>
            <a:r>
              <a:rPr lang="zh-CN" altLang="zh-CN"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是治疗口腔疾病的适宜时期，使用</a:t>
            </a:r>
            <a:r>
              <a:rPr lang="en-US" altLang="zh-CN" sz="2000" dirty="0">
                <a:latin typeface="Times New Roman" panose="02020603050405020304"/>
                <a:ea typeface="微软雅黑" panose="020B0503020204020204" pitchFamily="34" charset="-122"/>
              </a:rPr>
              <a:t>X</a:t>
            </a:r>
            <a:r>
              <a:rPr lang="zh-CN" altLang="zh-CN" sz="2000" dirty="0">
                <a:latin typeface="Times New Roman" panose="02020603050405020304"/>
                <a:ea typeface="微软雅黑" panose="020B0503020204020204" pitchFamily="34" charset="-122"/>
              </a:rPr>
              <a:t>线，不要照射盆腔和腹部</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妊娠期后</a:t>
            </a: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应避免口腔治疗，口腔疾病以保守治疗为主，需急症处理时仅选择局麻</a:t>
            </a:r>
            <a:r>
              <a:rPr lang="zh-CN" altLang="en-US" sz="2000" dirty="0">
                <a:latin typeface="Times New Roman" panose="02020603050405020304"/>
                <a:ea typeface="微软雅黑" panose="020B0503020204020204" pitchFamily="34" charset="-122"/>
              </a:rPr>
              <a:t>。</a:t>
            </a:r>
            <a:endParaRPr lang="en-US" altLang="zh-CN" sz="2000" b="1" dirty="0">
              <a:solidFill>
                <a:srgbClr val="E7E6E6">
                  <a:lumMod val="25000"/>
                </a:srgbClr>
              </a:solidFill>
              <a:latin typeface="Times New Roman" panose="02020603050405020304"/>
              <a:ea typeface="微软雅黑" panose="020B0503020204020204" pitchFamily="34" charset="-122"/>
            </a:endParaRPr>
          </a:p>
          <a:p>
            <a:pPr lvl="0">
              <a:lnSpc>
                <a:spcPct val="150000"/>
              </a:lnSpc>
              <a:buClr>
                <a:srgbClr val="127FB8"/>
              </a:buClr>
            </a:pPr>
            <a:r>
              <a:rPr lang="zh-CN" altLang="en-US" sz="2000" b="1" dirty="0">
                <a:solidFill>
                  <a:srgbClr val="E7E6E6">
                    <a:lumMod val="25000"/>
                  </a:srgbClr>
                </a:solidFill>
                <a:latin typeface="Times New Roman" panose="02020603050405020304"/>
                <a:ea typeface="微软雅黑" panose="020B0503020204020204" pitchFamily="34" charset="-122"/>
              </a:rPr>
              <a:t>孕妇营养与胎儿口腔健康</a:t>
            </a:r>
            <a:endParaRPr lang="en-US" altLang="zh-CN" sz="2000" b="1" dirty="0">
              <a:solidFill>
                <a:srgbClr val="E7E6E6">
                  <a:lumMod val="25000"/>
                </a:srgb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营养是人体身心健康的物质基础，孕妇的营养状况直接关系到胎儿的生长发育。</a:t>
            </a:r>
            <a:endParaRPr lang="en-US"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733937" y="987240"/>
            <a:ext cx="4698722"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二、特定人群的口腔保健</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0" y="1790701"/>
            <a:ext cx="11096625" cy="5134739"/>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婴幼儿期</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婴幼儿口腔健康的目标</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无</a:t>
            </a:r>
            <a:r>
              <a:rPr lang="zh-CN" altLang="zh-CN" sz="2000" dirty="0">
                <a:latin typeface="Times New Roman" panose="02020603050405020304"/>
                <a:ea typeface="微软雅黑" panose="020B0503020204020204" pitchFamily="34" charset="-122"/>
              </a:rPr>
              <a:t>龋以及完全保持牙龈健康。</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婴儿出生后头</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应帮助父母亲了解婴幼儿有患龋病与口腔黏膜感染的可能。</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婴儿出生后每天应提供适量的氟化物促进牙与骨的矿化。</a:t>
            </a:r>
            <a:endParaRPr lang="en-US" altLang="zh-CN" sz="2000" dirty="0">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应在</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12</a:t>
            </a:r>
            <a:r>
              <a:rPr lang="zh-CN" altLang="zh-CN" sz="2000" dirty="0">
                <a:latin typeface="Times New Roman" panose="02020603050405020304"/>
                <a:ea typeface="微软雅黑" panose="020B0503020204020204" pitchFamily="34" charset="-122"/>
              </a:rPr>
              <a:t>个月内安排婴儿做第一次口腔检查</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补氟</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幼儿</a:t>
            </a:r>
            <a:r>
              <a:rPr lang="zh-CN" altLang="zh-CN" sz="2000" dirty="0">
                <a:latin typeface="Times New Roman" panose="02020603050405020304"/>
                <a:ea typeface="微软雅黑" panose="020B0503020204020204" pitchFamily="34" charset="-122"/>
              </a:rPr>
              <a:t>补氟以氟滴为宜，在其出生后</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个月开始补充。</a:t>
            </a:r>
            <a:endParaRPr lang="en-US" altLang="zh-CN" sz="2000" dirty="0">
              <a:latin typeface="Times New Roman" panose="02020603050405020304"/>
              <a:ea typeface="微软雅黑" panose="020B0503020204020204" pitchFamily="34" charset="-122"/>
            </a:endParaRPr>
          </a:p>
          <a:p>
            <a:pPr indent="457200" algn="just">
              <a:lnSpc>
                <a:spcPct val="150000"/>
              </a:lnSpc>
              <a:buClr>
                <a:srgbClr val="127FB8"/>
              </a:buClr>
            </a:pPr>
            <a:endParaRPr lang="en-US" altLang="zh-CN" dirty="0">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371475" y="1052037"/>
            <a:ext cx="4134465"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（二）婴幼儿的口腔保健</a:t>
            </a:r>
            <a:endParaRPr lang="en-US" altLang="zh-CN" sz="2800" b="1"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4" name="文本框 3"/>
          <p:cNvSpPr txBox="1"/>
          <p:nvPr/>
        </p:nvSpPr>
        <p:spPr>
          <a:xfrm>
            <a:off x="476250" y="985838"/>
            <a:ext cx="11234738" cy="4892675"/>
          </a:xfrm>
          <a:prstGeom prst="rect">
            <a:avLst/>
          </a:prstGeom>
          <a:noFill/>
        </p:spPr>
        <p:txBody>
          <a:bodyPr wrap="square" rtlCol="0">
            <a:spAutoFit/>
          </a:bodyPr>
          <a:lstStyle/>
          <a:p>
            <a:pPr>
              <a:lnSpc>
                <a:spcPct val="150000"/>
              </a:lnSpc>
            </a:pPr>
            <a:r>
              <a:rPr kumimoji="1" lang="zh-CN" altLang="en-US" sz="2800" b="1" dirty="0">
                <a:latin typeface="Times New Roman" panose="02020603050405020304"/>
                <a:ea typeface="微软雅黑" panose="020B0503020204020204" pitchFamily="34" charset="-122"/>
                <a:cs typeface="微软雅黑" panose="020B0503020204020204" pitchFamily="34" charset="-122"/>
              </a:rPr>
              <a:t>（三）学龄前儿童的口腔保健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kumimoji="1" lang="zh-CN" altLang="en-US" sz="2000" b="1" dirty="0">
                <a:latin typeface="Times New Roman" panose="02020603050405020304"/>
                <a:ea typeface="微软雅黑" panose="020B0503020204020204" pitchFamily="34" charset="-122"/>
                <a:cs typeface="微软雅黑" panose="020B0503020204020204" pitchFamily="34" charset="-122"/>
              </a:rPr>
              <a:t> </a:t>
            </a:r>
            <a:r>
              <a:rPr kumimoji="1" lang="en-US" altLang="zh-CN" sz="2000" b="1" dirty="0">
                <a:latin typeface="Times New Roman" panose="02020603050405020304"/>
                <a:ea typeface="微软雅黑" panose="020B0503020204020204" pitchFamily="34" charset="-122"/>
                <a:cs typeface="微软雅黑" panose="020B0503020204020204" pitchFamily="34" charset="-122"/>
              </a:rPr>
              <a:t>1.</a:t>
            </a:r>
            <a:r>
              <a:rPr kumimoji="1" lang="zh-CN" altLang="en-US" sz="2000" b="1" dirty="0">
                <a:latin typeface="Times New Roman" panose="02020603050405020304"/>
                <a:ea typeface="微软雅黑" panose="020B0503020204020204" pitchFamily="34" charset="-122"/>
                <a:cs typeface="微软雅黑" panose="020B0503020204020204" pitchFamily="34" charset="-122"/>
              </a:rPr>
              <a:t>家庭口腔保健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en-US" altLang="zh-CN" sz="2000" dirty="0">
                <a:latin typeface="Times New Roman" panose="02020603050405020304"/>
                <a:ea typeface="微软雅黑" panose="020B0503020204020204" pitchFamily="34" charset="-122"/>
              </a:rPr>
              <a:t>2</a:t>
            </a:r>
            <a:r>
              <a:rPr lang="zh-CN" altLang="zh-CN" sz="2000" dirty="0">
                <a:latin typeface="Times New Roman" panose="02020603050405020304"/>
                <a:ea typeface="微软雅黑" panose="020B0503020204020204" pitchFamily="34" charset="-122"/>
              </a:rPr>
              <a:t>岁以后的儿童趋向于要自己刷牙，但这时儿童手的灵活性较差，需要父母时常帮助和指导。</a:t>
            </a:r>
            <a:endParaRPr lang="zh-CN"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岁儿童预防项目主要是培养儿童建立口腔卫生习惯，掌握刷牙方法，刷牙可应用少量含氟牙膏去除牙菌斑，有效地刷牙。</a:t>
            </a:r>
            <a:endParaRPr lang="zh-CN"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岁左右儿童的乳牙开始脱落，恒牙逐渐萌出，应及时找医师检查处理。父母应继续帮助儿童维持早期建立的口腔卫生习惯，保护好新萌出的恒牙。</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kumimoji="1" lang="en-US" altLang="zh-CN" sz="2000" b="1" dirty="0" smtClean="0">
                <a:latin typeface="Times New Roman" panose="02020603050405020304"/>
                <a:ea typeface="微软雅黑" panose="020B0503020204020204" pitchFamily="34" charset="-122"/>
                <a:cs typeface="微软雅黑" panose="020B0503020204020204" pitchFamily="34" charset="-122"/>
                <a:sym typeface="+mn-ea"/>
              </a:rPr>
              <a:t>2</a:t>
            </a: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氟化物的应用</a:t>
            </a:r>
            <a:endParaRPr lang="zh-CN" altLang="zh-CN" sz="2000" dirty="0">
              <a:latin typeface="Times New Roman" panose="02020603050405020304"/>
              <a:ea typeface="微软雅黑" panose="020B0503020204020204" pitchFamily="34" charset="-122"/>
            </a:endParaRPr>
          </a:p>
          <a:p>
            <a:pPr>
              <a:lnSpc>
                <a:spcPct val="150000"/>
              </a:lnSpc>
            </a:pP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kumimoji="1" lang="zh-CN" altLang="en-US" sz="2000" b="1" dirty="0">
                <a:latin typeface="Times New Roman" panose="02020603050405020304"/>
                <a:ea typeface="微软雅黑" panose="020B0503020204020204" pitchFamily="34" charset="-122"/>
                <a:cs typeface="微软雅黑" panose="020B0503020204020204" pitchFamily="34" charset="-122"/>
              </a:rPr>
              <a:t> </a:t>
            </a:r>
            <a:endParaRPr kumimoji="1" lang="zh-CN" altLang="en-US" sz="2000" b="1" dirty="0">
              <a:latin typeface="Times New Roman" panose="02020603050405020304"/>
              <a:ea typeface="微软雅黑" panose="020B0503020204020204" pitchFamily="34" charset="-122"/>
              <a:cs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4" name="文本框 3"/>
          <p:cNvSpPr txBox="1"/>
          <p:nvPr/>
        </p:nvSpPr>
        <p:spPr>
          <a:xfrm>
            <a:off x="464195" y="991711"/>
            <a:ext cx="4890363" cy="738664"/>
          </a:xfrm>
          <a:prstGeom prst="rect">
            <a:avLst/>
          </a:prstGeom>
          <a:noFill/>
        </p:spPr>
        <p:txBody>
          <a:bodyPr wrap="square" rtlCol="0">
            <a:spAutoFit/>
          </a:bodyPr>
          <a:lstStyle/>
          <a:p>
            <a:pPr>
              <a:lnSpc>
                <a:spcPct val="150000"/>
              </a:lnSpc>
            </a:pPr>
            <a:r>
              <a:rPr kumimoji="1" lang="zh-CN" altLang="en-US" sz="2800" b="1" dirty="0">
                <a:latin typeface="Times New Roman" panose="02020603050405020304"/>
                <a:ea typeface="微软雅黑" panose="020B0503020204020204" pitchFamily="34" charset="-122"/>
                <a:cs typeface="微软雅黑" panose="020B0503020204020204" pitchFamily="34" charset="-122"/>
              </a:rPr>
              <a:t>（三）学龄前儿童的口腔保健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p:txBody>
      </p:sp>
      <p:sp>
        <p:nvSpPr>
          <p:cNvPr id="5" name="文本框 4"/>
          <p:cNvSpPr txBox="1"/>
          <p:nvPr/>
        </p:nvSpPr>
        <p:spPr>
          <a:xfrm>
            <a:off x="4831484" y="5541819"/>
            <a:ext cx="2529032" cy="488588"/>
          </a:xfrm>
          <a:prstGeom prst="rect">
            <a:avLst/>
          </a:prstGeom>
          <a:ln>
            <a:solidFill>
              <a:srgbClr val="127FB8"/>
            </a:solidFill>
            <a:prstDash val="dash"/>
          </a:ln>
        </p:spPr>
        <p:txBody>
          <a:bodyPr vert="horz" lIns="91440" tIns="45720" rIns="91440" bIns="45720" rtlCol="0" anchor="ctr">
            <a:normAutofit/>
          </a:bodyPr>
          <a:lstStyle>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t>父母帮助儿童清洁牙齿</a:t>
            </a:r>
            <a:endParaRPr lang="en-US" altLang="zh-CN" sz="1400" dirty="0"/>
          </a:p>
        </p:txBody>
      </p:sp>
      <p:pic>
        <p:nvPicPr>
          <p:cNvPr id="6" name="图片 5" descr="IMG_1328.jpg"/>
          <p:cNvPicPr>
            <a:picLocks noChangeAspect="1"/>
          </p:cNvPicPr>
          <p:nvPr/>
        </p:nvPicPr>
        <p:blipFill>
          <a:blip r:embed="rId1"/>
          <a:srcRect t="796" b="475"/>
          <a:stretch>
            <a:fillRect/>
          </a:stretch>
        </p:blipFill>
        <p:spPr>
          <a:xfrm>
            <a:off x="4117181" y="1759681"/>
            <a:ext cx="3957638" cy="3522133"/>
          </a:xfrm>
          <a:prstGeom prst="rect">
            <a:avLst/>
          </a:prstGeom>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0" y="1609725"/>
            <a:ext cx="9412844" cy="4718050"/>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具体内容</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1</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监测学生健康状况。</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对学生进行健康教育。</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培养学生良好的卫生习惯。</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4</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常见病的预防。</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5</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身体意外事故的预防。</a:t>
            </a:r>
            <a:endParaRPr lang="zh-CN" altLang="zh-CN" sz="2000" dirty="0">
              <a:latin typeface="Times New Roman" panose="02020603050405020304"/>
              <a:ea typeface="微软雅黑" panose="020B0503020204020204" pitchFamily="34" charset="-122"/>
            </a:endParaRPr>
          </a:p>
          <a:p>
            <a:pPr algn="just">
              <a:lnSpc>
                <a:spcPct val="150000"/>
              </a:lnSpc>
            </a:pPr>
            <a:r>
              <a:rPr lang="en-US" altLang="zh-CN" sz="2000" b="1" dirty="0">
                <a:solidFill>
                  <a:schemeClr val="bg2">
                    <a:lumMod val="25000"/>
                  </a:schemeClr>
                </a:solidFill>
                <a:latin typeface="Times New Roman" panose="02020603050405020304"/>
                <a:ea typeface="微软雅黑" panose="020B0503020204020204" pitchFamily="34" charset="-122"/>
                <a:sym typeface="+mn-ea"/>
              </a:rPr>
              <a:t>2.</a:t>
            </a:r>
            <a:r>
              <a:rPr lang="zh-CN" altLang="en-US" sz="2000" b="1" dirty="0">
                <a:solidFill>
                  <a:schemeClr val="bg2">
                    <a:lumMod val="25000"/>
                  </a:schemeClr>
                </a:solidFill>
                <a:latin typeface="Times New Roman" panose="02020603050405020304"/>
                <a:ea typeface="微软雅黑" panose="020B0503020204020204" pitchFamily="34" charset="-122"/>
                <a:sym typeface="+mn-ea"/>
              </a:rPr>
              <a:t>口腔健康教育</a:t>
            </a:r>
            <a:endParaRPr lang="zh-CN" altLang="zh-CN" sz="2000" dirty="0">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6250" y="974780"/>
            <a:ext cx="4493538"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（四）中小学生的口腔保健</a:t>
            </a:r>
            <a:endParaRPr lang="en-US" altLang="zh-CN" sz="2800" b="1"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4" name="文本框 3"/>
          <p:cNvSpPr txBox="1"/>
          <p:nvPr/>
        </p:nvSpPr>
        <p:spPr>
          <a:xfrm>
            <a:off x="476250" y="985837"/>
            <a:ext cx="11234738" cy="5354320"/>
          </a:xfrm>
          <a:prstGeom prst="rect">
            <a:avLst/>
          </a:prstGeom>
          <a:noFill/>
        </p:spPr>
        <p:txBody>
          <a:bodyPr wrap="square" rtlCol="0">
            <a:spAutoFit/>
          </a:bodyPr>
          <a:lstStyle/>
          <a:p>
            <a:pPr>
              <a:lnSpc>
                <a:spcPct val="150000"/>
              </a:lnSpc>
            </a:pPr>
            <a:r>
              <a:rPr kumimoji="1" lang="zh-CN" altLang="en-US" sz="2800" b="1" dirty="0">
                <a:latin typeface="Times New Roman" panose="02020603050405020304"/>
                <a:ea typeface="微软雅黑" panose="020B0503020204020204" pitchFamily="34" charset="-122"/>
                <a:cs typeface="微软雅黑" panose="020B0503020204020204" pitchFamily="34" charset="-122"/>
              </a:rPr>
              <a:t>（五）老年人的口腔保健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kumimoji="1" lang="zh-CN" altLang="en-US" sz="2000" b="1" dirty="0">
                <a:latin typeface="Times New Roman" panose="02020603050405020304"/>
                <a:ea typeface="微软雅黑" panose="020B0503020204020204" pitchFamily="34" charset="-122"/>
                <a:cs typeface="微软雅黑" panose="020B0503020204020204" pitchFamily="34" charset="-122"/>
              </a:rPr>
              <a:t> </a:t>
            </a:r>
            <a:r>
              <a:rPr kumimoji="1" lang="en-US" altLang="zh-CN" sz="2000" b="1" dirty="0">
                <a:latin typeface="Times New Roman" panose="02020603050405020304"/>
                <a:ea typeface="微软雅黑" panose="020B0503020204020204" pitchFamily="34" charset="-122"/>
                <a:cs typeface="微软雅黑" panose="020B0503020204020204" pitchFamily="34" charset="-122"/>
              </a:rPr>
              <a:t>1.</a:t>
            </a:r>
            <a:r>
              <a:rPr kumimoji="1" lang="zh-CN" altLang="en-US" sz="2000" b="1" dirty="0">
                <a:latin typeface="Times New Roman" panose="02020603050405020304"/>
                <a:ea typeface="微软雅黑" panose="020B0503020204020204" pitchFamily="34" charset="-122"/>
                <a:cs typeface="微软雅黑" panose="020B0503020204020204" pitchFamily="34" charset="-122"/>
              </a:rPr>
              <a:t>常见的口腔问题</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1</a:t>
            </a:r>
            <a:r>
              <a:rPr lang="zh-CN" altLang="en-US" sz="2000" dirty="0">
                <a:latin typeface="Times New Roman" panose="02020603050405020304"/>
                <a:ea typeface="微软雅黑" panose="020B0503020204020204" pitchFamily="34" charset="-122"/>
              </a:rPr>
              <a:t>）牙龈退缩和根面龋</a:t>
            </a:r>
            <a:endParaRPr lang="zh-CN" altLang="en-US"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）牙列缺损和缺失 </a:t>
            </a:r>
            <a:r>
              <a:rPr lang="zh-CN" altLang="en-US" sz="2000" dirty="0" smtClean="0">
                <a:latin typeface="Times New Roman" panose="02020603050405020304"/>
                <a:ea typeface="微软雅黑" panose="020B0503020204020204" pitchFamily="34" charset="-122"/>
              </a:rPr>
              <a:t>   缺失</a:t>
            </a:r>
            <a:r>
              <a:rPr lang="zh-CN" altLang="en-US" sz="2000" dirty="0">
                <a:latin typeface="Times New Roman" panose="02020603050405020304"/>
                <a:ea typeface="微软雅黑" panose="020B0503020204020204" pitchFamily="34" charset="-122"/>
              </a:rPr>
              <a:t>牙是老年人常见的口腔问题。</a:t>
            </a:r>
            <a:endParaRPr lang="zh-CN" altLang="en-US"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）口腔黏膜病和口腔癌</a:t>
            </a:r>
            <a:endParaRPr lang="zh-CN" altLang="en-US"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4</a:t>
            </a:r>
            <a:r>
              <a:rPr lang="zh-CN" altLang="en-US" sz="2000" dirty="0">
                <a:latin typeface="Times New Roman" panose="02020603050405020304"/>
                <a:ea typeface="微软雅黑" panose="020B0503020204020204" pitchFamily="34" charset="-122"/>
              </a:rPr>
              <a:t>）牙磨耗和楔状缺损</a:t>
            </a:r>
            <a:endParaRPr lang="zh-CN" altLang="en-US" sz="2000" dirty="0">
              <a:latin typeface="Times New Roman" panose="02020603050405020304"/>
              <a:ea typeface="微软雅黑" panose="020B0503020204020204" pitchFamily="34" charset="-122"/>
            </a:endParaRPr>
          </a:p>
          <a:p>
            <a:pPr>
              <a:lnSpc>
                <a:spcPct val="150000"/>
              </a:lnSpc>
            </a:pPr>
            <a:r>
              <a:rPr kumimoji="1" lang="zh-CN" altLang="en-US" sz="2000" dirty="0">
                <a:latin typeface="Times New Roman" panose="02020603050405020304"/>
                <a:ea typeface="微软雅黑" panose="020B0503020204020204" pitchFamily="34" charset="-122"/>
                <a:sym typeface="+mn-ea"/>
              </a:rPr>
              <a:t> </a:t>
            </a: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2.</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口腔保健的方法</a:t>
            </a:r>
            <a:endPar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1</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提高自我口腔保健能力</a:t>
            </a:r>
            <a:r>
              <a:rPr lang="zh-CN" altLang="en-US" sz="2000" dirty="0">
                <a:latin typeface="Times New Roman" panose="02020603050405020304"/>
                <a:ea typeface="微软雅黑" panose="020B0503020204020204" pitchFamily="34" charset="-122"/>
                <a:sym typeface="+mn-ea"/>
              </a:rPr>
              <a:t>。</a:t>
            </a:r>
            <a:endParaRPr lang="en-US"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2</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注重个人口腔卫生</a:t>
            </a:r>
            <a:r>
              <a:rPr lang="en-US" altLang="zh-CN" sz="2000" dirty="0">
                <a:latin typeface="Times New Roman" panose="02020603050405020304"/>
                <a:ea typeface="微软雅黑" panose="020B0503020204020204" pitchFamily="34" charset="-122"/>
                <a:sym typeface="+mn-ea"/>
              </a:rPr>
              <a:t> </a:t>
            </a:r>
            <a:r>
              <a:rPr lang="zh-CN" altLang="zh-CN" sz="2000" dirty="0">
                <a:latin typeface="Times New Roman" panose="02020603050405020304"/>
                <a:ea typeface="微软雅黑" panose="020B0503020204020204" pitchFamily="34" charset="-122"/>
                <a:sym typeface="+mn-ea"/>
              </a:rPr>
              <a:t>。</a:t>
            </a:r>
            <a:endParaRPr lang="en-US"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3</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定期进行口腔检查</a:t>
            </a:r>
            <a:r>
              <a:rPr lang="en-US" altLang="zh-CN" sz="2000" dirty="0">
                <a:latin typeface="Times New Roman" panose="02020603050405020304"/>
                <a:ea typeface="微软雅黑" panose="020B0503020204020204" pitchFamily="34" charset="-122"/>
                <a:sym typeface="+mn-ea"/>
              </a:rPr>
              <a:t> </a:t>
            </a:r>
            <a:r>
              <a:rPr lang="zh-CN" altLang="zh-CN" sz="2000" dirty="0">
                <a:latin typeface="Times New Roman" panose="02020603050405020304"/>
                <a:ea typeface="微软雅黑" panose="020B0503020204020204" pitchFamily="34" charset="-122"/>
                <a:sym typeface="+mn-ea"/>
              </a:rPr>
              <a:t>。</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4</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及时修复缺失牙</a:t>
            </a:r>
            <a:r>
              <a:rPr lang="zh-CN" altLang="en-US" sz="2000" dirty="0">
                <a:latin typeface="Times New Roman" panose="02020603050405020304"/>
                <a:ea typeface="微软雅黑" panose="020B0503020204020204" pitchFamily="34" charset="-122"/>
                <a:sym typeface="+mn-ea"/>
              </a:rPr>
              <a:t>。</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6250" y="985838"/>
            <a:ext cx="4134465"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（六）残疾人的口腔保健</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476250" y="1608417"/>
            <a:ext cx="10046287" cy="2409825"/>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sym typeface="+mn-ea"/>
              </a:rPr>
              <a:t>1.</a:t>
            </a:r>
            <a:r>
              <a:rPr lang="zh-CN" altLang="en-US" sz="2000" b="1" dirty="0">
                <a:solidFill>
                  <a:schemeClr val="bg2">
                    <a:lumMod val="25000"/>
                  </a:schemeClr>
                </a:solidFill>
                <a:latin typeface="Times New Roman" panose="02020603050405020304"/>
                <a:ea typeface="微软雅黑" panose="020B0503020204020204" pitchFamily="34" charset="-122"/>
                <a:sym typeface="+mn-ea"/>
              </a:rPr>
              <a:t>早期口腔卫生指导</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口腔保健用品选择</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gn="just">
              <a:lnSpc>
                <a:spcPct val="150000"/>
              </a:lnSpc>
              <a:buClr>
                <a:srgbClr val="127FB8"/>
              </a:buClr>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1</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改良牙刷</a:t>
            </a:r>
            <a:endParaRPr lang="zh-CN" altLang="zh-CN" sz="2000" dirty="0">
              <a:latin typeface="Times New Roman" panose="02020603050405020304"/>
              <a:ea typeface="微软雅黑" panose="020B0503020204020204" pitchFamily="34" charset="-122"/>
            </a:endParaRPr>
          </a:p>
          <a:p>
            <a:pPr algn="just">
              <a:lnSpc>
                <a:spcPct val="150000"/>
              </a:lnSpc>
              <a:buClr>
                <a:srgbClr val="127FB8"/>
              </a:buClr>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电动牙刷</a:t>
            </a:r>
            <a:endParaRPr lang="zh-CN" altLang="zh-CN" sz="2000" dirty="0">
              <a:latin typeface="Times New Roman" panose="02020603050405020304"/>
              <a:ea typeface="微软雅黑" panose="020B0503020204020204" pitchFamily="34" charset="-122"/>
            </a:endParaRPr>
          </a:p>
          <a:p>
            <a:pPr algn="just">
              <a:lnSpc>
                <a:spcPct val="150000"/>
              </a:lnSpc>
              <a:buClr>
                <a:srgbClr val="127FB8"/>
              </a:buClr>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对于使用牙刷有困难者</a:t>
            </a:r>
            <a:r>
              <a:rPr lang="zh-CN" altLang="en-US" sz="2000" dirty="0">
                <a:latin typeface="Times New Roman" panose="02020603050405020304"/>
                <a:ea typeface="微软雅黑" panose="020B0503020204020204" pitchFamily="34" charset="-122"/>
              </a:rPr>
              <a:t>，设法帮助各种残疾人握好</a:t>
            </a:r>
            <a:r>
              <a:rPr lang="zh-CN" altLang="en-US" sz="2000" dirty="0" smtClean="0">
                <a:latin typeface="Times New Roman" panose="02020603050405020304"/>
                <a:ea typeface="微软雅黑" panose="020B0503020204020204" pitchFamily="34" charset="-122"/>
              </a:rPr>
              <a:t>牙刷</a:t>
            </a:r>
            <a:endParaRPr lang="zh-CN"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pic>
        <p:nvPicPr>
          <p:cNvPr id="8" name="图片 7" descr="IMG_1329.jpg"/>
          <p:cNvPicPr>
            <a:picLocks noChangeAspect="1"/>
          </p:cNvPicPr>
          <p:nvPr/>
        </p:nvPicPr>
        <p:blipFill>
          <a:blip r:embed="rId1"/>
          <a:stretch>
            <a:fillRect/>
          </a:stretch>
        </p:blipFill>
        <p:spPr>
          <a:xfrm>
            <a:off x="7501467" y="990600"/>
            <a:ext cx="3157980" cy="5129330"/>
          </a:xfrm>
          <a:prstGeom prst="rect">
            <a:avLst/>
          </a:prstGeom>
        </p:spPr>
      </p:pic>
      <p:sp>
        <p:nvSpPr>
          <p:cNvPr id="10" name="文本框 2"/>
          <p:cNvSpPr txBox="1"/>
          <p:nvPr/>
        </p:nvSpPr>
        <p:spPr>
          <a:xfrm>
            <a:off x="476250" y="4018087"/>
            <a:ext cx="5838872" cy="1938020"/>
          </a:xfrm>
          <a:prstGeom prst="rect">
            <a:avLst/>
          </a:prstGeom>
          <a:noFill/>
        </p:spPr>
        <p:txBody>
          <a:bodyPr wrap="square" rtlCol="0">
            <a:spAutoFit/>
          </a:bodyPr>
          <a:lstStyle/>
          <a:p>
            <a:pPr>
              <a:lnSpc>
                <a:spcPct val="150000"/>
              </a:lnSpc>
            </a:pPr>
            <a:r>
              <a:rPr lang="en-US" altLang="zh-CN" sz="2000" b="1" dirty="0">
                <a:latin typeface="Times New Roman" panose="02020603050405020304"/>
                <a:ea typeface="微软雅黑" panose="020B0503020204020204" pitchFamily="34" charset="-122"/>
                <a:cs typeface="微软雅黑" panose="020B0503020204020204" pitchFamily="34" charset="-122"/>
              </a:rPr>
              <a:t>3.</a:t>
            </a:r>
            <a:r>
              <a:rPr lang="zh-CN" altLang="zh-CN" sz="2000" b="1" dirty="0" smtClean="0">
                <a:latin typeface="Times New Roman" panose="02020603050405020304"/>
                <a:ea typeface="微软雅黑" panose="020B0503020204020204" pitchFamily="34" charset="-122"/>
                <a:cs typeface="微软雅黑" panose="020B0503020204020204" pitchFamily="34" charset="-122"/>
              </a:rPr>
              <a:t>残疾</a:t>
            </a:r>
            <a:r>
              <a:rPr lang="zh-CN" altLang="en-US" sz="2000" b="1" dirty="0" smtClean="0">
                <a:latin typeface="Times New Roman" panose="02020603050405020304"/>
                <a:ea typeface="微软雅黑" panose="020B0503020204020204" pitchFamily="34" charset="-122"/>
                <a:cs typeface="微软雅黑" panose="020B0503020204020204" pitchFamily="34" charset="-122"/>
              </a:rPr>
              <a:t>患者</a:t>
            </a:r>
            <a:r>
              <a:rPr lang="zh-CN" altLang="zh-CN" sz="2000" b="1" dirty="0" smtClean="0">
                <a:latin typeface="Times New Roman" panose="02020603050405020304"/>
                <a:ea typeface="微软雅黑" panose="020B0503020204020204" pitchFamily="34" charset="-122"/>
                <a:cs typeface="微软雅黑" panose="020B0503020204020204" pitchFamily="34" charset="-122"/>
              </a:rPr>
              <a:t>的</a:t>
            </a:r>
            <a:r>
              <a:rPr lang="zh-CN" altLang="zh-CN" sz="2000" b="1" dirty="0">
                <a:latin typeface="Times New Roman" panose="02020603050405020304"/>
                <a:ea typeface="微软雅黑" panose="020B0503020204020204" pitchFamily="34" charset="-122"/>
                <a:cs typeface="微软雅黑" panose="020B0503020204020204" pitchFamily="34" charset="-122"/>
              </a:rPr>
              <a:t>特殊口腔护理去除牙菌斑</a:t>
            </a:r>
            <a:endParaRPr lang="en-US" altLang="zh-CN" sz="2000" b="1" dirty="0">
              <a:latin typeface="Times New Roman" panose="02020603050405020304"/>
              <a:ea typeface="微软雅黑" panose="020B0503020204020204" pitchFamily="34" charset="-122"/>
              <a:cs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缺乏生活自理能力的残疾人，帮助其每天彻底刷牙或用牙线洁牙</a:t>
            </a:r>
            <a:r>
              <a:rPr lang="en-US" altLang="zh-CN" sz="2000" dirty="0">
                <a:latin typeface="Times New Roman" panose="02020603050405020304"/>
                <a:ea typeface="微软雅黑" panose="020B0503020204020204" pitchFamily="34" charset="-122"/>
              </a:rPr>
              <a:t>1</a:t>
            </a:r>
            <a:r>
              <a:rPr lang="zh-CN" altLang="zh-CN" sz="2000" dirty="0">
                <a:latin typeface="Times New Roman" panose="02020603050405020304"/>
                <a:ea typeface="微软雅黑" panose="020B0503020204020204" pitchFamily="34" charset="-122"/>
              </a:rPr>
              <a:t>次</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必要时使用电动</a:t>
            </a:r>
            <a:r>
              <a:rPr lang="zh-CN" altLang="zh-CN" sz="2000" dirty="0" smtClean="0">
                <a:latin typeface="Times New Roman" panose="02020603050405020304"/>
                <a:ea typeface="微软雅黑" panose="020B0503020204020204" pitchFamily="34" charset="-122"/>
              </a:rPr>
              <a:t>牙刷</a:t>
            </a:r>
            <a:endParaRPr lang="zh-CN" altLang="zh-CN" sz="2000" dirty="0" smtClean="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4.</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氟化物的适当使用  </a:t>
            </a: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5.</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定期口腔健康检查</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1260" y="274955"/>
            <a:ext cx="10391140" cy="1143000"/>
          </a:xfrm>
        </p:spPr>
        <p:txBody>
          <a:bodyPr/>
          <a:p>
            <a:pPr algn="l"/>
            <a:r>
              <a:rPr lang="zh-CN" altLang="en-US" sz="4400"/>
              <a:t>思政小故事（敬业</a:t>
            </a:r>
            <a:r>
              <a:rPr lang="zh-CN" altLang="en-US" sz="4400"/>
              <a:t>精神）</a:t>
            </a:r>
            <a:endParaRPr lang="zh-CN" altLang="en-US" sz="4400"/>
          </a:p>
        </p:txBody>
      </p:sp>
      <p:sp>
        <p:nvSpPr>
          <p:cNvPr id="3" name="文本框 2"/>
          <p:cNvSpPr txBox="1"/>
          <p:nvPr/>
        </p:nvSpPr>
        <p:spPr>
          <a:xfrm>
            <a:off x="668020" y="1459865"/>
            <a:ext cx="7285990" cy="3938270"/>
          </a:xfrm>
          <a:prstGeom prst="rect">
            <a:avLst/>
          </a:prstGeom>
          <a:noFill/>
        </p:spPr>
        <p:txBody>
          <a:bodyPr wrap="square" rtlCol="0">
            <a:spAutoFit/>
          </a:bodyPr>
          <a:p>
            <a:pPr fontAlgn="auto">
              <a:lnSpc>
                <a:spcPts val="3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新疆地域广 ，民族多，口腔保健意识落后，开展</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口腔保健</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工作困难很多。 1994 年 ，新疆牙防组办公室主任 ，乌鲁木齐市口腔医院预防科主任杨志强到南疆和田地区去督导工作 ，在路上车翻了，因为从乌鲁木齐到和田 2000 公里，路况也不好 ，车翻了以后杨志强昏迷了好几天 ，报病危 8 天 ，后来终于抢救过来了。骨盆骨折 ，两根肋骨骨折 ，休息了 4 个月。上班以后 ，领导安排上半天班 ，实际上每天都是上整天班 ，而且节假日基本都不休息 ，特别是到下面去检查、督导、验收都是连轴转没有休息日 。最后由于劳累过度，最终因心梗倒在了他挚爱的牙防岗位上 ，军仅 48 岁。</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爱牙日"/>
          <p:cNvPicPr>
            <a:picLocks noChangeAspect="1"/>
          </p:cNvPicPr>
          <p:nvPr/>
        </p:nvPicPr>
        <p:blipFill>
          <a:blip r:embed="rId1"/>
          <a:stretch>
            <a:fillRect/>
          </a:stretch>
        </p:blipFill>
        <p:spPr>
          <a:xfrm>
            <a:off x="8161020" y="1075690"/>
            <a:ext cx="3421380" cy="5116830"/>
          </a:xfrm>
          <a:prstGeom prst="rect">
            <a:avLst/>
          </a:prstGeom>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12" name="TextBox 9"/>
          <p:cNvSpPr txBox="1"/>
          <p:nvPr/>
        </p:nvSpPr>
        <p:spPr>
          <a:xfrm>
            <a:off x="1811547" y="1872498"/>
            <a:ext cx="8367621" cy="2145665"/>
          </a:xfrm>
          <a:prstGeom prst="rect">
            <a:avLst/>
          </a:prstGeom>
          <a:noFill/>
        </p:spPr>
        <p:txBody>
          <a:bodyPr wrap="square" lIns="68580" tIns="34290" rIns="68580" bIns="34290" rtlCol="0">
            <a:spAutoFit/>
          </a:bodyPr>
          <a:lstStyle/>
          <a:p>
            <a:pPr algn="just" defTabSz="685800" fontAlgn="base">
              <a:lnSpc>
                <a:spcPct val="150000"/>
              </a:lnSpc>
            </a:pPr>
            <a:r>
              <a:rPr lang="zh-CN" altLang="en-US" b="1" dirty="0">
                <a:latin typeface="Times New Roman" panose="02020603050405020304"/>
                <a:ea typeface="微软雅黑" panose="020B0503020204020204" pitchFamily="34" charset="-122"/>
              </a:rPr>
              <a:t>本章重点内容</a:t>
            </a:r>
            <a:endParaRPr lang="en-US" altLang="zh-CN" b="1" dirty="0">
              <a:latin typeface="Times New Roman" panose="02020603050405020304"/>
              <a:ea typeface="微软雅黑" panose="020B0503020204020204" pitchFamily="34" charset="-122"/>
            </a:endParaRPr>
          </a:p>
          <a:p>
            <a:pPr algn="just" defTabSz="685800" fontAlgn="base">
              <a:lnSpc>
                <a:spcPct val="150000"/>
              </a:lnSpc>
            </a:pPr>
            <a:r>
              <a:rPr lang="en-US" altLang="zh-CN" dirty="0">
                <a:latin typeface="Times New Roman" panose="02020603050405020304"/>
                <a:ea typeface="微软雅黑" panose="020B0503020204020204" pitchFamily="34" charset="-122"/>
              </a:rPr>
              <a:t>1.</a:t>
            </a:r>
            <a:r>
              <a:rPr lang="zh-CN" altLang="en-US" dirty="0">
                <a:latin typeface="Times New Roman" panose="02020603050405020304"/>
                <a:ea typeface="微软雅黑" panose="020B0503020204020204" pitchFamily="34" charset="-122"/>
              </a:rPr>
              <a:t>口腔卫生</a:t>
            </a:r>
            <a:r>
              <a:rPr lang="zh-CN" altLang="en-US" dirty="0">
                <a:solidFill>
                  <a:prstClr val="black"/>
                </a:solidFill>
                <a:latin typeface="Times New Roman" panose="02020603050405020304"/>
                <a:ea typeface="微软雅黑" panose="020B0503020204020204" pitchFamily="34" charset="-122"/>
              </a:rPr>
              <a:t>刷牙的基本方法及</a:t>
            </a:r>
            <a:r>
              <a:rPr lang="zh-CN" altLang="en-US" dirty="0">
                <a:latin typeface="Times New Roman" panose="02020603050405020304"/>
                <a:ea typeface="微软雅黑" panose="020B0503020204020204" pitchFamily="34" charset="-122"/>
              </a:rPr>
              <a:t>刷牙注意事项</a:t>
            </a:r>
            <a:r>
              <a:rPr lang="zh-CN" altLang="en-US" dirty="0">
                <a:solidFill>
                  <a:prstClr val="black"/>
                </a:solidFill>
                <a:latin typeface="Times New Roman" panose="02020603050405020304"/>
                <a:ea typeface="微软雅黑" panose="020B0503020204020204" pitchFamily="34" charset="-122"/>
              </a:rPr>
              <a:t>；牙间隙清洁。</a:t>
            </a:r>
            <a:endParaRPr lang="en-US" altLang="zh-CN" dirty="0">
              <a:solidFill>
                <a:prstClr val="black"/>
              </a:solidFill>
              <a:latin typeface="Times New Roman" panose="02020603050405020304"/>
              <a:ea typeface="微软雅黑" panose="020B0503020204020204" pitchFamily="34" charset="-122"/>
            </a:endParaRPr>
          </a:p>
          <a:p>
            <a:pPr algn="just" defTabSz="685800" fontAlgn="base">
              <a:lnSpc>
                <a:spcPct val="150000"/>
              </a:lnSpc>
            </a:pPr>
            <a:r>
              <a:rPr lang="en-US" altLang="zh-CN" dirty="0">
                <a:solidFill>
                  <a:prstClr val="black"/>
                </a:solidFill>
                <a:latin typeface="Times New Roman" panose="02020603050405020304"/>
                <a:ea typeface="微软雅黑" panose="020B0503020204020204" pitchFamily="34" charset="-122"/>
              </a:rPr>
              <a:t>2.</a:t>
            </a:r>
            <a:r>
              <a:rPr lang="zh-CN" altLang="en-US" dirty="0">
                <a:solidFill>
                  <a:prstClr val="black"/>
                </a:solidFill>
                <a:latin typeface="Times New Roman" panose="02020603050405020304"/>
                <a:ea typeface="微软雅黑" panose="020B0503020204020204" pitchFamily="34" charset="-122"/>
              </a:rPr>
              <a:t>普通人群的口腔保健方法。</a:t>
            </a:r>
            <a:endParaRPr lang="en-US" altLang="zh-CN" dirty="0">
              <a:solidFill>
                <a:prstClr val="black"/>
              </a:solidFill>
              <a:latin typeface="Times New Roman" panose="02020603050405020304"/>
              <a:ea typeface="微软雅黑" panose="020B0503020204020204" pitchFamily="34" charset="-122"/>
            </a:endParaRPr>
          </a:p>
          <a:p>
            <a:pPr algn="just" defTabSz="685800" fontAlgn="base">
              <a:lnSpc>
                <a:spcPct val="150000"/>
              </a:lnSpc>
            </a:pPr>
            <a:r>
              <a:rPr kumimoji="1" lang="en-US" altLang="zh-CN" dirty="0">
                <a:solidFill>
                  <a:prstClr val="black"/>
                </a:solidFill>
                <a:latin typeface="Times New Roman" panose="02020603050405020304"/>
                <a:ea typeface="微软雅黑" panose="020B0503020204020204" pitchFamily="34" charset="-122"/>
                <a:cs typeface="微软雅黑" panose="020B0503020204020204" pitchFamily="34" charset="-122"/>
              </a:rPr>
              <a:t>3.</a:t>
            </a:r>
            <a:r>
              <a:rPr kumimoji="1" lang="zh-CN" altLang="en-US" dirty="0">
                <a:solidFill>
                  <a:prstClr val="black"/>
                </a:solidFill>
                <a:latin typeface="Times New Roman" panose="02020603050405020304"/>
                <a:ea typeface="微软雅黑" panose="020B0503020204020204" pitchFamily="34" charset="-122"/>
                <a:cs typeface="微软雅黑" panose="020B0503020204020204" pitchFamily="34" charset="-122"/>
              </a:rPr>
              <a:t>特定</a:t>
            </a:r>
            <a:r>
              <a:rPr kumimoji="1" lang="zh-CN" altLang="en-US" dirty="0">
                <a:solidFill>
                  <a:prstClr val="black"/>
                </a:solidFill>
                <a:latin typeface="Times New Roman" panose="02020603050405020304"/>
                <a:ea typeface="微软雅黑" panose="020B0503020204020204" pitchFamily="34" charset="-122"/>
                <a:cs typeface="微软雅黑" panose="020B0503020204020204" pitchFamily="34" charset="-122"/>
              </a:rPr>
              <a:t>人群</a:t>
            </a:r>
            <a:r>
              <a:rPr kumimoji="1" lang="zh-CN" altLang="en-US" dirty="0">
                <a:latin typeface="Times New Roman" panose="02020603050405020304"/>
                <a:ea typeface="微软雅黑" panose="020B0503020204020204" pitchFamily="34" charset="-122"/>
                <a:cs typeface="微软雅黑" panose="020B0503020204020204" pitchFamily="34" charset="-122"/>
              </a:rPr>
              <a:t>的口腔保健。</a:t>
            </a:r>
            <a:endParaRPr lang="en-US" altLang="zh-CN" dirty="0">
              <a:solidFill>
                <a:prstClr val="black"/>
              </a:solidFill>
              <a:latin typeface="Times New Roman" panose="02020603050405020304"/>
              <a:ea typeface="微软雅黑" panose="020B0503020204020204" pitchFamily="34" charset="-122"/>
            </a:endParaRPr>
          </a:p>
          <a:p>
            <a:pPr algn="just" defTabSz="685800" fontAlgn="base">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第四章 牙体牙髓病</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椭圆 45"/>
          <p:cNvSpPr/>
          <p:nvPr/>
        </p:nvSpPr>
        <p:spPr>
          <a:xfrm>
            <a:off x="3535363" y="1479550"/>
            <a:ext cx="471487" cy="471488"/>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535363" y="2490788"/>
            <a:ext cx="471487" cy="469900"/>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3" name="椭圆 62"/>
          <p:cNvSpPr/>
          <p:nvPr/>
        </p:nvSpPr>
        <p:spPr>
          <a:xfrm>
            <a:off x="3535363" y="3448050"/>
            <a:ext cx="471487" cy="471488"/>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6" name="椭圆 65"/>
          <p:cNvSpPr/>
          <p:nvPr/>
        </p:nvSpPr>
        <p:spPr>
          <a:xfrm>
            <a:off x="3535363" y="4425950"/>
            <a:ext cx="471487" cy="471488"/>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9" name="椭圆 68"/>
          <p:cNvSpPr/>
          <p:nvPr/>
        </p:nvSpPr>
        <p:spPr>
          <a:xfrm>
            <a:off x="3535363" y="5305425"/>
            <a:ext cx="471487" cy="471488"/>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398963" y="1452563"/>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第一节  龋病</a:t>
            </a:r>
            <a:endParaRPr lang="zh-CN" altLang="en-US" b="1" noProof="1">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398963" y="2443163"/>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第二节  牙体硬组织非龋性疾病</a:t>
            </a:r>
            <a:endParaRPr lang="zh-CN" altLang="en-US" b="1" noProof="1">
              <a:solidFill>
                <a:schemeClr val="tx1"/>
              </a:solidFill>
              <a:latin typeface="Times New Roman" panose="02020603050405020304"/>
              <a:ea typeface="微软雅黑" panose="020B0503020204020204" pitchFamily="34" charset="-122"/>
            </a:endParaRPr>
          </a:p>
        </p:txBody>
      </p:sp>
      <p:sp>
        <p:nvSpPr>
          <p:cNvPr id="26" name="矩形: 圆角 25"/>
          <p:cNvSpPr/>
          <p:nvPr/>
        </p:nvSpPr>
        <p:spPr>
          <a:xfrm>
            <a:off x="4398963" y="3448050"/>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第三节  牙髓病</a:t>
            </a:r>
            <a:endParaRPr lang="zh-CN" altLang="en-US" b="1" noProof="1">
              <a:solidFill>
                <a:schemeClr val="tx1"/>
              </a:solidFill>
              <a:latin typeface="Times New Roman" panose="02020603050405020304"/>
              <a:ea typeface="微软雅黑" panose="020B0503020204020204" pitchFamily="34" charset="-122"/>
            </a:endParaRPr>
          </a:p>
        </p:txBody>
      </p:sp>
      <p:sp>
        <p:nvSpPr>
          <p:cNvPr id="27" name="矩形: 圆角 26"/>
          <p:cNvSpPr/>
          <p:nvPr/>
        </p:nvSpPr>
        <p:spPr>
          <a:xfrm>
            <a:off x="4398963" y="4368800"/>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第四节  </a:t>
            </a:r>
            <a:r>
              <a:rPr lang="zh-CN" altLang="en-US" b="1" noProof="1">
                <a:solidFill>
                  <a:schemeClr val="tx1"/>
                </a:solidFill>
                <a:latin typeface="Times New Roman" panose="02020603050405020304"/>
                <a:ea typeface="微软雅黑" panose="020B0503020204020204" pitchFamily="34" charset="-122"/>
                <a:sym typeface="+mn-ea"/>
              </a:rPr>
              <a:t>根尖周病</a:t>
            </a:r>
            <a:endParaRPr lang="zh-CN" altLang="en-US" b="1" noProof="1">
              <a:solidFill>
                <a:schemeClr val="tx1"/>
              </a:solidFill>
              <a:latin typeface="Times New Roman" panose="02020603050405020304"/>
              <a:ea typeface="微软雅黑" panose="020B0503020204020204" pitchFamily="34" charset="-122"/>
            </a:endParaRPr>
          </a:p>
        </p:txBody>
      </p:sp>
      <p:sp>
        <p:nvSpPr>
          <p:cNvPr id="28" name="矩形: 圆角 27"/>
          <p:cNvSpPr/>
          <p:nvPr/>
        </p:nvSpPr>
        <p:spPr>
          <a:xfrm>
            <a:off x="4398963" y="5305425"/>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第五节  牙体牙髓病的治疗方法</a:t>
            </a:r>
            <a:endParaRPr lang="zh-CN" altLang="en-US" b="1" noProof="1">
              <a:solidFill>
                <a:schemeClr val="tx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sp>
        <p:nvSpPr>
          <p:cNvPr id="2" name="文本框 1"/>
          <p:cNvSpPr txBox="1"/>
          <p:nvPr/>
        </p:nvSpPr>
        <p:spPr>
          <a:xfrm>
            <a:off x="3021808" y="1861203"/>
            <a:ext cx="7225778" cy="498663"/>
          </a:xfrm>
          <a:prstGeom prst="rect">
            <a:avLst/>
          </a:prstGeom>
          <a:noFill/>
          <a:ln w="22225" cap="rnd">
            <a:solidFill>
              <a:srgbClr val="127FB8"/>
            </a:solidFill>
            <a:prstDash val="sysDash"/>
          </a:ln>
        </p:spPr>
        <p:txBody>
          <a:bodyPr wrap="square" rtlCol="0">
            <a:spAutoFit/>
          </a:bodyPr>
          <a:lstStyle/>
          <a:p>
            <a:pPr>
              <a:lnSpc>
                <a:spcPct val="150000"/>
              </a:lnSpc>
              <a:defRPr/>
            </a:pPr>
            <a:r>
              <a:rPr kumimoji="0" lang="zh-CN" altLang="en-US" sz="2000" b="1" i="0" u="none" strike="noStrike" kern="1200" cap="none" spc="0" normalizeH="0" baseline="0" noProof="0" dirty="0" smtClean="0">
                <a:ln>
                  <a:noFill/>
                </a:ln>
                <a:solidFill>
                  <a:prstClr val="black"/>
                </a:solidFill>
                <a:effectLst/>
                <a:uLnTx/>
                <a:uFillTx/>
                <a:latin typeface="Times New Roman" panose="02020603050405020304"/>
                <a:ea typeface="微软雅黑" panose="020B0503020204020204" pitchFamily="34" charset="-122"/>
              </a:rPr>
              <a:t>口腔卫生保健的主要措施</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5" name="文本框 34"/>
          <p:cNvSpPr txBox="1"/>
          <p:nvPr/>
        </p:nvSpPr>
        <p:spPr>
          <a:xfrm>
            <a:off x="3021809" y="3465952"/>
            <a:ext cx="7178482" cy="553998"/>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口腔卫生的重点。</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6" name="文本框 35"/>
          <p:cNvSpPr txBox="1"/>
          <p:nvPr/>
        </p:nvSpPr>
        <p:spPr>
          <a:xfrm>
            <a:off x="3021808" y="5043867"/>
            <a:ext cx="7178482"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不同人群口腔保健的方法</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22530" name="Text Placeholder 5"/>
          <p:cNvSpPr txBox="1">
            <a:spLocks noChangeArrowheads="1"/>
          </p:cNvSpPr>
          <p:nvPr/>
        </p:nvSpPr>
        <p:spPr bwMode="auto">
          <a:xfrm>
            <a:off x="0" y="1069975"/>
            <a:ext cx="1476375" cy="434975"/>
          </a:xfrm>
          <a:prstGeom prst="rect">
            <a:avLst/>
          </a:prstGeom>
          <a:solidFill>
            <a:srgbClr val="127FB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FFFFFF"/>
                </a:solidFill>
                <a:latin typeface="Times New Roman" panose="02020603050405020304" pitchFamily="18" charset="0"/>
                <a:ea typeface="微软雅黑" panose="020B0503020204020204" pitchFamily="34" charset="-122"/>
              </a:rPr>
              <a:t>重点难点</a:t>
            </a:r>
            <a:endParaRPr kumimoji="1" lang="zh-CN" altLang="en-US" sz="2000" b="1">
              <a:solidFill>
                <a:srgbClr val="FFFFFF"/>
              </a:solidFill>
              <a:latin typeface="Times New Roman" panose="02020603050405020304" pitchFamily="18" charset="0"/>
              <a:ea typeface="微软雅黑" panose="020B0503020204020204" pitchFamily="34" charset="-122"/>
            </a:endParaRPr>
          </a:p>
        </p:txBody>
      </p:sp>
      <p:grpSp>
        <p:nvGrpSpPr>
          <p:cNvPr id="22531" name="组合 3"/>
          <p:cNvGrpSpPr/>
          <p:nvPr/>
        </p:nvGrpSpPr>
        <p:grpSpPr bwMode="auto">
          <a:xfrm>
            <a:off x="2084388" y="2962275"/>
            <a:ext cx="1289050" cy="962025"/>
            <a:chOff x="2084723" y="2962585"/>
            <a:chExt cx="1289465" cy="961770"/>
          </a:xfrm>
        </p:grpSpPr>
        <p:grpSp>
          <p:nvGrpSpPr>
            <p:cNvPr id="22547" name="组合 17"/>
            <p:cNvGrpSpPr/>
            <p:nvPr/>
          </p:nvGrpSpPr>
          <p:grpSpPr bwMode="auto">
            <a:xfrm>
              <a:off x="2122428" y="2962585"/>
              <a:ext cx="1251760" cy="961770"/>
              <a:chOff x="3728203" y="1217949"/>
              <a:chExt cx="2034694" cy="1563325"/>
            </a:xfrm>
          </p:grpSpPr>
          <p:sp>
            <p:nvSpPr>
              <p:cNvPr id="11" name="心形 10"/>
              <p:cNvSpPr/>
              <p:nvPr/>
            </p:nvSpPr>
            <p:spPr>
              <a:xfrm>
                <a:off x="3728865" y="1217949"/>
                <a:ext cx="1672656" cy="1483354"/>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15" name="椭圆 14"/>
              <p:cNvSpPr/>
              <p:nvPr/>
            </p:nvSpPr>
            <p:spPr>
              <a:xfrm>
                <a:off x="4508405" y="1527518"/>
                <a:ext cx="1254492" cy="12537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17" name="矩形 16"/>
              <p:cNvSpPr/>
              <p:nvPr/>
            </p:nvSpPr>
            <p:spPr>
              <a:xfrm>
                <a:off x="4224467" y="1581694"/>
                <a:ext cx="681452" cy="343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grpSp>
        <p:sp>
          <p:nvSpPr>
            <p:cNvPr id="22548" name="Text Placeholder 5"/>
            <p:cNvSpPr txBox="1">
              <a:spLocks noChangeArrowheads="1"/>
            </p:cNvSpPr>
            <p:nvPr/>
          </p:nvSpPr>
          <p:spPr bwMode="auto">
            <a:xfrm>
              <a:off x="2084723" y="3205409"/>
              <a:ext cx="1140192" cy="43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127FB8"/>
                  </a:solidFill>
                  <a:latin typeface="Times New Roman" panose="02020603050405020304" pitchFamily="18" charset="0"/>
                  <a:ea typeface="微软雅黑" panose="020B0503020204020204" pitchFamily="34" charset="-122"/>
                </a:rPr>
                <a:t>熟悉</a:t>
              </a:r>
              <a:endParaRPr kumimoji="1" lang="ja-JP" altLang="en-US" sz="2000" b="1">
                <a:solidFill>
                  <a:srgbClr val="127FB8"/>
                </a:solidFill>
                <a:latin typeface="Times New Roman" panose="02020603050405020304" pitchFamily="18" charset="0"/>
                <a:ea typeface="微软雅黑" panose="020B0503020204020204" pitchFamily="34" charset="-122"/>
              </a:endParaRPr>
            </a:p>
          </p:txBody>
        </p:sp>
      </p:grpSp>
      <p:grpSp>
        <p:nvGrpSpPr>
          <p:cNvPr id="22532" name="组合 4"/>
          <p:cNvGrpSpPr/>
          <p:nvPr/>
        </p:nvGrpSpPr>
        <p:grpSpPr bwMode="auto">
          <a:xfrm>
            <a:off x="2074863" y="4556125"/>
            <a:ext cx="1298575" cy="962025"/>
            <a:chOff x="2074795" y="4556736"/>
            <a:chExt cx="1299392" cy="961770"/>
          </a:xfrm>
        </p:grpSpPr>
        <p:grpSp>
          <p:nvGrpSpPr>
            <p:cNvPr id="22542" name="组合 18"/>
            <p:cNvGrpSpPr/>
            <p:nvPr/>
          </p:nvGrpSpPr>
          <p:grpSpPr bwMode="auto">
            <a:xfrm>
              <a:off x="2122427" y="4556736"/>
              <a:ext cx="1251760" cy="961770"/>
              <a:chOff x="3728203" y="1217949"/>
              <a:chExt cx="2034694" cy="1563325"/>
            </a:xfrm>
          </p:grpSpPr>
          <p:sp>
            <p:nvSpPr>
              <p:cNvPr id="20" name="心形 19"/>
              <p:cNvSpPr/>
              <p:nvPr/>
            </p:nvSpPr>
            <p:spPr>
              <a:xfrm>
                <a:off x="3728240" y="1217949"/>
                <a:ext cx="1673169" cy="1483354"/>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1" name="椭圆 20"/>
              <p:cNvSpPr/>
              <p:nvPr/>
            </p:nvSpPr>
            <p:spPr>
              <a:xfrm>
                <a:off x="4508020" y="1527518"/>
                <a:ext cx="1254877" cy="12537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2" name="矩形 21"/>
              <p:cNvSpPr/>
              <p:nvPr/>
            </p:nvSpPr>
            <p:spPr>
              <a:xfrm>
                <a:off x="4223994" y="1581694"/>
                <a:ext cx="681662" cy="68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grpSp>
        <p:sp>
          <p:nvSpPr>
            <p:cNvPr id="22543" name="Text Placeholder 5"/>
            <p:cNvSpPr txBox="1">
              <a:spLocks noChangeArrowheads="1"/>
            </p:cNvSpPr>
            <p:nvPr/>
          </p:nvSpPr>
          <p:spPr bwMode="auto">
            <a:xfrm>
              <a:off x="2074795" y="4796385"/>
              <a:ext cx="1140542" cy="43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127FB8"/>
                  </a:solidFill>
                  <a:latin typeface="Times New Roman" panose="02020603050405020304" pitchFamily="18" charset="0"/>
                  <a:ea typeface="微软雅黑" panose="020B0503020204020204" pitchFamily="34" charset="-122"/>
                </a:rPr>
                <a:t>了解</a:t>
              </a:r>
              <a:endParaRPr kumimoji="1" lang="ja-JP" altLang="en-US" sz="2000" b="1">
                <a:solidFill>
                  <a:srgbClr val="127FB8"/>
                </a:solidFill>
                <a:latin typeface="Times New Roman" panose="02020603050405020304" pitchFamily="18" charset="0"/>
                <a:ea typeface="微软雅黑" panose="020B0503020204020204" pitchFamily="34" charset="-122"/>
              </a:endParaRPr>
            </a:p>
          </p:txBody>
        </p:sp>
      </p:grpSp>
      <p:grpSp>
        <p:nvGrpSpPr>
          <p:cNvPr id="22533" name="组合 2"/>
          <p:cNvGrpSpPr/>
          <p:nvPr/>
        </p:nvGrpSpPr>
        <p:grpSpPr bwMode="auto">
          <a:xfrm>
            <a:off x="2074863" y="1327150"/>
            <a:ext cx="1298575" cy="962025"/>
            <a:chOff x="2074796" y="1319046"/>
            <a:chExt cx="1299392" cy="961770"/>
          </a:xfrm>
        </p:grpSpPr>
        <p:grpSp>
          <p:nvGrpSpPr>
            <p:cNvPr id="22537" name="组合 22"/>
            <p:cNvGrpSpPr/>
            <p:nvPr/>
          </p:nvGrpSpPr>
          <p:grpSpPr bwMode="auto">
            <a:xfrm>
              <a:off x="2122428" y="1319046"/>
              <a:ext cx="1251760" cy="961770"/>
              <a:chOff x="3728203" y="1217949"/>
              <a:chExt cx="2034694" cy="1563325"/>
            </a:xfrm>
          </p:grpSpPr>
          <p:sp>
            <p:nvSpPr>
              <p:cNvPr id="24" name="心形 23"/>
              <p:cNvSpPr/>
              <p:nvPr/>
            </p:nvSpPr>
            <p:spPr>
              <a:xfrm>
                <a:off x="3728240" y="1217949"/>
                <a:ext cx="1673169" cy="1483354"/>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5" name="椭圆 24"/>
              <p:cNvSpPr/>
              <p:nvPr/>
            </p:nvSpPr>
            <p:spPr>
              <a:xfrm>
                <a:off x="4508020" y="1527518"/>
                <a:ext cx="1254877" cy="12537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6" name="矩形 25"/>
              <p:cNvSpPr/>
              <p:nvPr/>
            </p:nvSpPr>
            <p:spPr>
              <a:xfrm>
                <a:off x="4223994" y="1581694"/>
                <a:ext cx="681662" cy="526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grpSp>
        <p:sp>
          <p:nvSpPr>
            <p:cNvPr id="22538" name="Text Placeholder 5"/>
            <p:cNvSpPr txBox="1">
              <a:spLocks noChangeArrowheads="1"/>
            </p:cNvSpPr>
            <p:nvPr/>
          </p:nvSpPr>
          <p:spPr bwMode="auto">
            <a:xfrm>
              <a:off x="2074796" y="1542825"/>
              <a:ext cx="1140542" cy="43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127FB8"/>
                  </a:solidFill>
                  <a:latin typeface="Times New Roman" panose="02020603050405020304" pitchFamily="18" charset="0"/>
                  <a:ea typeface="微软雅黑" panose="020B0503020204020204" pitchFamily="34" charset="-122"/>
                </a:rPr>
                <a:t>掌握</a:t>
              </a:r>
              <a:endParaRPr kumimoji="1" lang="ja-JP" altLang="en-US" sz="2000" b="1">
                <a:solidFill>
                  <a:srgbClr val="127FB8"/>
                </a:solidFill>
                <a:latin typeface="Times New Roman" panose="02020603050405020304" pitchFamily="18" charset="0"/>
                <a:ea typeface="微软雅黑" panose="020B0503020204020204" pitchFamily="34" charset="-122"/>
              </a:endParaRPr>
            </a:p>
          </p:txBody>
        </p:sp>
      </p:grpSp>
      <p:sp>
        <p:nvSpPr>
          <p:cNvPr id="22534" name="文本框 1"/>
          <p:cNvSpPr txBox="1">
            <a:spLocks noChangeArrowheads="1"/>
          </p:cNvSpPr>
          <p:nvPr/>
        </p:nvSpPr>
        <p:spPr bwMode="auto">
          <a:xfrm>
            <a:off x="3022600" y="1860550"/>
            <a:ext cx="6942138" cy="500063"/>
          </a:xfrm>
          <a:prstGeom prst="rect">
            <a:avLst/>
          </a:prstGeom>
          <a:noFill/>
          <a:ln w="22225" cap="rnd">
            <a:solidFill>
              <a:srgbClr val="127FB8"/>
            </a:solidFill>
            <a:prstDash val="sysDash"/>
            <a:rou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b="1" dirty="0">
                <a:solidFill>
                  <a:srgbClr val="000000"/>
                </a:solidFill>
                <a:latin typeface="Times New Roman" panose="02020603050405020304" pitchFamily="18" charset="0"/>
                <a:ea typeface="微软雅黑" panose="020B0503020204020204" pitchFamily="34" charset="-122"/>
              </a:rPr>
              <a:t>龋病、牙髓病、根尖周病的病因、临床表现</a:t>
            </a:r>
            <a:r>
              <a:rPr lang="zh-CN" altLang="en-US" sz="2000" b="1" dirty="0" smtClean="0">
                <a:solidFill>
                  <a:srgbClr val="000000"/>
                </a:solidFill>
                <a:latin typeface="Times New Roman" panose="02020603050405020304" pitchFamily="18" charset="0"/>
                <a:ea typeface="微软雅黑" panose="020B0503020204020204" pitchFamily="34" charset="-122"/>
              </a:rPr>
              <a:t>诊断</a:t>
            </a:r>
            <a:endParaRPr lang="en-US" altLang="zh-CN" sz="2000" b="1" dirty="0">
              <a:solidFill>
                <a:srgbClr val="000000"/>
              </a:solidFill>
              <a:latin typeface="Times New Roman" panose="02020603050405020304" pitchFamily="18" charset="0"/>
              <a:ea typeface="微软雅黑" panose="020B0503020204020204" pitchFamily="34" charset="-122"/>
            </a:endParaRPr>
          </a:p>
        </p:txBody>
      </p:sp>
      <p:sp>
        <p:nvSpPr>
          <p:cNvPr id="22535" name="文本框 34"/>
          <p:cNvSpPr txBox="1">
            <a:spLocks noChangeArrowheads="1"/>
          </p:cNvSpPr>
          <p:nvPr/>
        </p:nvSpPr>
        <p:spPr bwMode="auto">
          <a:xfrm>
            <a:off x="3022600" y="3465513"/>
            <a:ext cx="6942138" cy="500062"/>
          </a:xfrm>
          <a:prstGeom prst="rect">
            <a:avLst/>
          </a:prstGeom>
          <a:noFill/>
          <a:ln w="22225" cap="rnd">
            <a:solidFill>
              <a:srgbClr val="127FB8"/>
            </a:solidFill>
            <a:prstDash val="sysDash"/>
            <a:rou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b="1">
                <a:solidFill>
                  <a:srgbClr val="000000"/>
                </a:solidFill>
                <a:latin typeface="Times New Roman" panose="02020603050405020304" pitchFamily="18" charset="0"/>
                <a:ea typeface="微软雅黑" panose="020B0503020204020204" pitchFamily="34" charset="-122"/>
              </a:rPr>
              <a:t>龋病、牙髓病、根尖周病及牙外伤的临床处理方法</a:t>
            </a:r>
            <a:endParaRPr lang="en-US" altLang="zh-CN" sz="2000" b="1">
              <a:solidFill>
                <a:srgbClr val="000000"/>
              </a:solidFill>
              <a:latin typeface="Times New Roman" panose="02020603050405020304" pitchFamily="18" charset="0"/>
              <a:ea typeface="微软雅黑" panose="020B0503020204020204" pitchFamily="34" charset="-122"/>
            </a:endParaRPr>
          </a:p>
        </p:txBody>
      </p:sp>
      <p:sp>
        <p:nvSpPr>
          <p:cNvPr id="22536" name="文本框 35"/>
          <p:cNvSpPr txBox="1">
            <a:spLocks noChangeArrowheads="1"/>
          </p:cNvSpPr>
          <p:nvPr/>
        </p:nvSpPr>
        <p:spPr bwMode="auto">
          <a:xfrm>
            <a:off x="3022600" y="5043488"/>
            <a:ext cx="6942138" cy="500062"/>
          </a:xfrm>
          <a:prstGeom prst="rect">
            <a:avLst/>
          </a:prstGeom>
          <a:noFill/>
          <a:ln w="22225" cap="rnd">
            <a:solidFill>
              <a:srgbClr val="127FB8"/>
            </a:solidFill>
            <a:prstDash val="sysDash"/>
            <a:rou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b="1">
                <a:solidFill>
                  <a:srgbClr val="000000"/>
                </a:solidFill>
                <a:latin typeface="Times New Roman" panose="02020603050405020304" pitchFamily="18" charset="0"/>
                <a:ea typeface="微软雅黑" panose="020B0503020204020204" pitchFamily="34" charset="-122"/>
              </a:rPr>
              <a:t>各种牙体硬组织非龋性疾病的病因及临床表现</a:t>
            </a:r>
            <a:endParaRPr lang="en-US" altLang="zh-CN" sz="2000" b="1">
              <a:solidFill>
                <a:srgbClr val="000000"/>
              </a:solidFill>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第一节 龋病</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578" name="Shape 103"/>
          <p:cNvSpPr>
            <a:spLocks noChangeArrowheads="1"/>
          </p:cNvSpPr>
          <p:nvPr/>
        </p:nvSpPr>
        <p:spPr bwMode="auto">
          <a:xfrm>
            <a:off x="496888" y="2320925"/>
            <a:ext cx="112299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en-US" sz="2000">
                <a:solidFill>
                  <a:srgbClr val="3B3838"/>
                </a:solidFill>
                <a:latin typeface="Times New Roman" panose="02020603050405020304" pitchFamily="18" charset="0"/>
                <a:ea typeface="微软雅黑" panose="020B0503020204020204" pitchFamily="34" charset="-122"/>
              </a:rPr>
              <a:t>龋病（dental caries，tooth decay）是在以细菌为主的多种因素影响下，牙体硬组织发生的慢性、进行性、破坏性疾病。就病因学角度而言，龋病可以称作是牙体硬组织的细菌感染性疾病。</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24579" name="矩形 8"/>
          <p:cNvSpPr>
            <a:spLocks noChangeArrowheads="1"/>
          </p:cNvSpPr>
          <p:nvPr/>
        </p:nvSpPr>
        <p:spPr bwMode="auto">
          <a:xfrm>
            <a:off x="477838" y="1709738"/>
            <a:ext cx="30575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龋病的定义</a:t>
            </a:r>
            <a:endParaRPr lang="zh-CN" altLang="zh-CN" b="1">
              <a:latin typeface="Times New Roman" panose="02020603050405020304" pitchFamily="18" charset="0"/>
              <a:ea typeface="微软雅黑" panose="020B0503020204020204" pitchFamily="34" charset="-122"/>
            </a:endParaRPr>
          </a:p>
        </p:txBody>
      </p:sp>
      <p:sp>
        <p:nvSpPr>
          <p:cNvPr id="24580" name="文本框 2"/>
          <p:cNvSpPr txBox="1">
            <a:spLocks noChangeArrowheads="1"/>
          </p:cNvSpPr>
          <p:nvPr/>
        </p:nvSpPr>
        <p:spPr bwMode="auto">
          <a:xfrm>
            <a:off x="477838" y="4044950"/>
            <a:ext cx="10425112"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solidFill>
                  <a:srgbClr val="3B3838"/>
                </a:solidFill>
                <a:latin typeface="Times New Roman" panose="02020603050405020304" pitchFamily="18" charset="0"/>
                <a:ea typeface="微软雅黑" panose="020B0503020204020204" pitchFamily="34" charset="-122"/>
              </a:rPr>
              <a:t>临床特征</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牙体硬组织（包括釉质、牙本质和牙骨质）在色、形和质等方面均发生变化。</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sym typeface="等线" panose="02010600030101010101" charset="-122"/>
              </a:rPr>
              <a:t>2.</a:t>
            </a:r>
            <a:r>
              <a:rPr lang="zh-CN" altLang="en-US" sz="2000" b="1">
                <a:solidFill>
                  <a:srgbClr val="3B3838"/>
                </a:solidFill>
                <a:latin typeface="Times New Roman" panose="02020603050405020304" pitchFamily="18" charset="0"/>
                <a:ea typeface="微软雅黑" panose="020B0503020204020204" pitchFamily="34" charset="-122"/>
              </a:rPr>
              <a:t>病理特征</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口腔微生物将食物中的糖类组织转化为酸，引起无机物脱矿及有机物分解。</a:t>
            </a:r>
            <a:endParaRPr lang="zh-CN" altLang="en-US" sz="18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endParaRPr lang="en-US" altLang="zh-CN" sz="1800">
              <a:solidFill>
                <a:srgbClr val="FF0000"/>
              </a:solidFill>
              <a:latin typeface="Times New Roman" panose="02020603050405020304" pitchFamily="18" charset="0"/>
              <a:ea typeface="微软雅黑" panose="020B0503020204020204" pitchFamily="34" charset="-122"/>
            </a:endParaRPr>
          </a:p>
        </p:txBody>
      </p:sp>
      <p:sp>
        <p:nvSpPr>
          <p:cNvPr id="23557"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4582" name="矩形 9"/>
          <p:cNvSpPr>
            <a:spLocks noChangeArrowheads="1"/>
          </p:cNvSpPr>
          <p:nvPr/>
        </p:nvSpPr>
        <p:spPr bwMode="auto">
          <a:xfrm>
            <a:off x="3949700" y="985838"/>
            <a:ext cx="42894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一、</a:t>
            </a:r>
            <a:r>
              <a:rPr lang="zh-CN" altLang="zh-CN" sz="3200" b="1">
                <a:latin typeface="Times New Roman" panose="02020603050405020304" pitchFamily="18" charset="0"/>
                <a:ea typeface="微软雅黑" panose="020B0503020204020204" pitchFamily="34" charset="-122"/>
              </a:rPr>
              <a:t>龋病的定义及特征</a:t>
            </a:r>
            <a:endParaRPr lang="zh-CN" altLang="zh-CN" sz="3200" b="1">
              <a:latin typeface="Times New Roman" panose="02020603050405020304" pitchFamily="18" charset="0"/>
              <a:ea typeface="微软雅黑" panose="020B0503020204020204" pitchFamily="34" charset="-122"/>
            </a:endParaRPr>
          </a:p>
        </p:txBody>
      </p:sp>
      <p:sp>
        <p:nvSpPr>
          <p:cNvPr id="24583" name="矩形 3"/>
          <p:cNvSpPr>
            <a:spLocks noChangeArrowheads="1"/>
          </p:cNvSpPr>
          <p:nvPr/>
        </p:nvSpPr>
        <p:spPr bwMode="auto">
          <a:xfrm>
            <a:off x="477838" y="3357563"/>
            <a:ext cx="30575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龋病的特征</a:t>
            </a:r>
            <a:endParaRPr lang="zh-CN" altLang="zh-CN" b="1">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25602" name="矩形 4"/>
          <p:cNvSpPr>
            <a:spLocks noChangeArrowheads="1"/>
          </p:cNvSpPr>
          <p:nvPr/>
        </p:nvSpPr>
        <p:spPr bwMode="auto">
          <a:xfrm>
            <a:off x="477838" y="1504950"/>
            <a:ext cx="52117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（一）龋病病因的四联因素理论</a:t>
            </a:r>
            <a:endParaRPr lang="zh-CN" altLang="en-US" b="1">
              <a:latin typeface="Times New Roman" panose="02020603050405020304" pitchFamily="18" charset="0"/>
              <a:ea typeface="微软雅黑" panose="020B0503020204020204" pitchFamily="34" charset="-122"/>
            </a:endParaRPr>
          </a:p>
        </p:txBody>
      </p:sp>
      <p:sp>
        <p:nvSpPr>
          <p:cNvPr id="24582"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5605" name="矩形 11"/>
          <p:cNvSpPr>
            <a:spLocks noChangeArrowheads="1"/>
          </p:cNvSpPr>
          <p:nvPr/>
        </p:nvSpPr>
        <p:spPr bwMode="auto">
          <a:xfrm>
            <a:off x="4565650" y="911225"/>
            <a:ext cx="30575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二、</a:t>
            </a:r>
            <a:r>
              <a:rPr lang="zh-CN" altLang="zh-CN" sz="3200" b="1">
                <a:latin typeface="Times New Roman" panose="02020603050405020304" pitchFamily="18" charset="0"/>
                <a:ea typeface="微软雅黑" panose="020B0503020204020204" pitchFamily="34" charset="-122"/>
                <a:sym typeface="等线" panose="02010600030101010101" charset="-122"/>
              </a:rPr>
              <a:t>龋病的病因</a:t>
            </a:r>
            <a:endParaRPr lang="zh-CN" altLang="zh-CN" sz="3200" b="1">
              <a:latin typeface="Times New Roman" panose="02020603050405020304" pitchFamily="18" charset="0"/>
              <a:ea typeface="微软雅黑" panose="020B0503020204020204" pitchFamily="34" charset="-122"/>
            </a:endParaRPr>
          </a:p>
        </p:txBody>
      </p:sp>
      <p:pic>
        <p:nvPicPr>
          <p:cNvPr id="3" name="图片 2" descr="龋病四联因素"/>
          <p:cNvPicPr>
            <a:picLocks noChangeAspect="1"/>
          </p:cNvPicPr>
          <p:nvPr/>
        </p:nvPicPr>
        <p:blipFill>
          <a:blip r:embed="rId1"/>
          <a:stretch>
            <a:fillRect/>
          </a:stretch>
        </p:blipFill>
        <p:spPr>
          <a:xfrm>
            <a:off x="3302635" y="2342515"/>
            <a:ext cx="5232400" cy="3810000"/>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6629"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7655" name="矩形 11"/>
          <p:cNvSpPr>
            <a:spLocks noChangeArrowheads="1"/>
          </p:cNvSpPr>
          <p:nvPr/>
        </p:nvSpPr>
        <p:spPr bwMode="auto">
          <a:xfrm>
            <a:off x="4159250" y="871538"/>
            <a:ext cx="3878263"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三、</a:t>
            </a:r>
            <a:r>
              <a:rPr lang="zh-CN" altLang="zh-CN" sz="3200" b="1">
                <a:latin typeface="Times New Roman" panose="02020603050405020304" pitchFamily="18" charset="0"/>
                <a:ea typeface="微软雅黑" panose="020B0503020204020204" pitchFamily="34" charset="-122"/>
                <a:sym typeface="等线" panose="02010600030101010101" charset="-122"/>
              </a:rPr>
              <a:t>龋病的</a:t>
            </a:r>
            <a:r>
              <a:rPr lang="zh-CN" altLang="en-US" sz="3200" b="1">
                <a:latin typeface="Times New Roman" panose="02020603050405020304" pitchFamily="18" charset="0"/>
                <a:ea typeface="微软雅黑" panose="020B0503020204020204" pitchFamily="34" charset="-122"/>
              </a:rPr>
              <a:t>临床表现</a:t>
            </a:r>
            <a:endParaRPr lang="zh-CN" altLang="zh-CN" sz="3200" b="1">
              <a:latin typeface="Times New Roman" panose="02020603050405020304" pitchFamily="18" charset="0"/>
              <a:ea typeface="微软雅黑" panose="020B0503020204020204" pitchFamily="34" charset="-122"/>
            </a:endParaRPr>
          </a:p>
        </p:txBody>
      </p:sp>
      <p:pic>
        <p:nvPicPr>
          <p:cNvPr id="2" name="图片 1" descr="龋病的临床表现"/>
          <p:cNvPicPr>
            <a:picLocks noChangeAspect="1"/>
          </p:cNvPicPr>
          <p:nvPr/>
        </p:nvPicPr>
        <p:blipFill>
          <a:blip r:embed="rId1"/>
          <a:stretch>
            <a:fillRect/>
          </a:stretch>
        </p:blipFill>
        <p:spPr>
          <a:xfrm>
            <a:off x="2572385" y="1793240"/>
            <a:ext cx="6801485" cy="4478020"/>
          </a:xfrm>
          <a:prstGeom prst="rect">
            <a:avLst/>
          </a:prstGeom>
        </p:spPr>
      </p:pic>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29699" name="矩形 8"/>
          <p:cNvSpPr>
            <a:spLocks noChangeArrowheads="1"/>
          </p:cNvSpPr>
          <p:nvPr/>
        </p:nvSpPr>
        <p:spPr bwMode="auto">
          <a:xfrm>
            <a:off x="477838" y="1346200"/>
            <a:ext cx="16052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病例摘要</a:t>
            </a:r>
            <a:endParaRPr lang="zh-CN" altLang="en-US"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33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患者，张某，女性， 33 岁，公司职员，于 1998 年 3 月就诊。自述近日发现左下后牙变黑，刷牙 去除不掉。无明显冷、热水疼 ，吃东西时也不疼 。</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检查 :36牙含面窝沟处呈黑</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褐</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色，探针可插入，有紧涩感 ，不易拔出，质地粗糙不 光滑，探诊不敏感，冷 、热水试验不敏感，无叩痛，</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松动，</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牙龈</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红肿，</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未</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探及牙周袋。</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7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9704" name="矩形 11"/>
          <p:cNvSpPr>
            <a:spLocks noChangeArrowheads="1"/>
          </p:cNvSpPr>
          <p:nvPr/>
        </p:nvSpPr>
        <p:spPr bwMode="auto">
          <a:xfrm>
            <a:off x="4572000" y="893763"/>
            <a:ext cx="3057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四、</a:t>
            </a:r>
            <a:r>
              <a:rPr lang="zh-CN" altLang="zh-CN" sz="3200" b="1">
                <a:latin typeface="Times New Roman" panose="02020603050405020304" pitchFamily="18" charset="0"/>
                <a:ea typeface="微软雅黑" panose="020B0503020204020204" pitchFamily="34" charset="-122"/>
                <a:sym typeface="等线" panose="02010600030101010101" charset="-122"/>
              </a:rPr>
              <a:t>龋病的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3" name="图片 2" descr="浅龋"/>
          <p:cNvPicPr>
            <a:picLocks noChangeAspect="1"/>
          </p:cNvPicPr>
          <p:nvPr/>
        </p:nvPicPr>
        <p:blipFill>
          <a:blip r:embed="rId1"/>
          <a:stretch>
            <a:fillRect/>
          </a:stretch>
        </p:blipFill>
        <p:spPr>
          <a:xfrm>
            <a:off x="7046595" y="2670810"/>
            <a:ext cx="4029075" cy="3019425"/>
          </a:xfrm>
          <a:prstGeom prst="rect">
            <a:avLst/>
          </a:prstGeom>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3" name="文本框 2"/>
          <p:cNvSpPr txBox="1"/>
          <p:nvPr/>
        </p:nvSpPr>
        <p:spPr>
          <a:xfrm>
            <a:off x="1559560" y="2552700"/>
            <a:ext cx="8154035" cy="1753235"/>
          </a:xfrm>
          <a:prstGeom prst="rect">
            <a:avLst/>
          </a:prstGeom>
          <a:noFill/>
        </p:spPr>
        <p:txBody>
          <a:bodyPr wrap="square" rtlCol="0">
            <a:spAutoFit/>
          </a:bodyPr>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1.诊断是什么?有哪些诊断依据?可有哪些辅助检查?</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2.需要与何种疾病相鉴别?</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3.治疗原则是什么?治疗中应注意什么问题?</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316355" y="1447800"/>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492885" y="1801495"/>
            <a:ext cx="9094470" cy="3138170"/>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临床特点:①女性， 33 岁，自觉左下后牙牙面变黑，无冷 、热、酸、甜剌激痛，无 咬合痛，无自发性疼痛。</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②口腔检查发现</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牙含面窝沟呈黑褐色  ，探诊时探针可插入，有紧涩感，不易拔出，质地粗糙不光滑，元探痛，冷热水试验( - )，叩痛(-)，松 动度( - )，牙牙龈</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无红肿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诊断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牙合面窝沟浅龋</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p>
          <a:p>
            <a:endParaRPr lang="zh-CN" altLang="en-US"/>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endParaRPr lang="zh-CN" altLang="en-US"/>
          </a:p>
        </p:txBody>
      </p:sp>
      <p:sp>
        <p:nvSpPr>
          <p:cNvPr id="3" name="文本框 2"/>
          <p:cNvSpPr txBox="1"/>
          <p:nvPr/>
        </p:nvSpPr>
        <p:spPr>
          <a:xfrm>
            <a:off x="1183005" y="1270635"/>
            <a:ext cx="9691370" cy="452310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诊断依据:</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①</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36</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牙合</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面窝沟呈黑褐色，探诊时探针可插入，有紧涩感，不易拔出，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质地较粗糙不光滑。②探痛( - )，冷热水试验(一) ，叩痛(-，) 松动度(-，) 牙龈无红肿。③患者无冷、热、酸、甜剌激痛，无咬合痛，无自发痛。根据以上几点可诊断 为浅龋</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浅龋时牙体组织破坏较少，且无自觉症状，不易被早期发现。临床上最常应用的是 X 片检查，有利于发现隐蔽部位的龋损</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鉴别诊断:本病例需要与牙合</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面正常的窝沟进行鉴别。</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正常的窝沟:多数呈浅黄色，有些可呈黄褐色，探诊时</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不可探人 ，且质地硬 ，光滑。</a:t>
            </a:r>
            <a:endParaRPr lang="zh-CN" altLang="en-US"/>
          </a:p>
          <a:p>
            <a:endParaRPr lang="zh-CN" altLang="en-US"/>
          </a:p>
        </p:txBody>
      </p:sp>
      <p:sp>
        <p:nvSpPr>
          <p:cNvPr id="4" name="文本框 3"/>
          <p:cNvSpPr txBox="1"/>
          <p:nvPr/>
        </p:nvSpPr>
        <p:spPr>
          <a:xfrm>
            <a:off x="1139190" y="817245"/>
            <a:ext cx="188087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pic>
        <p:nvPicPr>
          <p:cNvPr id="5" name="图片 4" descr="龋齿x片"/>
          <p:cNvPicPr>
            <a:picLocks noChangeAspect="1"/>
          </p:cNvPicPr>
          <p:nvPr/>
        </p:nvPicPr>
        <p:blipFill>
          <a:blip r:embed="rId1"/>
          <a:stretch>
            <a:fillRect/>
          </a:stretch>
        </p:blipFill>
        <p:spPr>
          <a:xfrm>
            <a:off x="7382510" y="3843020"/>
            <a:ext cx="3148965" cy="2147570"/>
          </a:xfrm>
          <a:prstGeom prst="rect">
            <a:avLst/>
          </a:prstGeom>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rPr>
              <a:t>第二节牙体硬组织疾病</a:t>
            </a:r>
            <a:endParaRPr lang="zh-CN" altLang="en-US" sz="3200" b="1">
              <a:latin typeface="微软雅黑" panose="020B0503020204020204" pitchFamily="34" charset="-122"/>
              <a:ea typeface="微软雅黑" panose="020B0503020204020204" pitchFamily="34" charset="-122"/>
            </a:endParaRPr>
          </a:p>
        </p:txBody>
      </p:sp>
      <p:sp>
        <p:nvSpPr>
          <p:cNvPr id="33794" name="Shape 103"/>
          <p:cNvSpPr>
            <a:spLocks noChangeArrowheads="1"/>
          </p:cNvSpPr>
          <p:nvPr/>
        </p:nvSpPr>
        <p:spPr bwMode="auto">
          <a:xfrm>
            <a:off x="477838" y="2084388"/>
            <a:ext cx="10293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zh-CN" sz="2000">
                <a:latin typeface="Times New Roman" panose="02020603050405020304" pitchFamily="18" charset="0"/>
                <a:ea typeface="微软雅黑" panose="020B0503020204020204" pitchFamily="34" charset="-122"/>
              </a:rPr>
              <a:t>氟牙症</a:t>
            </a:r>
            <a:r>
              <a:rPr lang="zh-CN" altLang="en-US" sz="2000">
                <a:solidFill>
                  <a:srgbClr val="3B3838"/>
                </a:solidFill>
                <a:latin typeface="Times New Roman" panose="02020603050405020304" pitchFamily="18" charset="0"/>
                <a:ea typeface="微软雅黑" panose="020B0503020204020204" pitchFamily="34" charset="-122"/>
              </a:rPr>
              <a:t>又称做氟斑牙或者斑釉（mottled enamel），是指在牙釉质发育期因摄入了过量的氟而导致的牙体组织疾病。</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33795" name="矩形 8"/>
          <p:cNvSpPr>
            <a:spLocks noChangeArrowheads="1"/>
          </p:cNvSpPr>
          <p:nvPr/>
        </p:nvSpPr>
        <p:spPr bwMode="auto">
          <a:xfrm>
            <a:off x="420688" y="1524000"/>
            <a:ext cx="19796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3796" name="文本框 2"/>
          <p:cNvSpPr txBox="1">
            <a:spLocks noChangeArrowheads="1"/>
          </p:cNvSpPr>
          <p:nvPr/>
        </p:nvSpPr>
        <p:spPr bwMode="auto">
          <a:xfrm>
            <a:off x="477838" y="3582988"/>
            <a:ext cx="1122997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Tx/>
              <a:buNone/>
            </a:pPr>
            <a:r>
              <a:rPr lang="zh-CN" altLang="zh-CN" sz="2000">
                <a:solidFill>
                  <a:srgbClr val="3B3838"/>
                </a:solidFill>
                <a:latin typeface="Times New Roman" panose="02020603050405020304" pitchFamily="18" charset="0"/>
                <a:ea typeface="微软雅黑" panose="020B0503020204020204" pitchFamily="34" charset="-122"/>
              </a:rPr>
              <a:t>生活在高氟地区中的婴幼儿及儿童</a:t>
            </a:r>
            <a:r>
              <a:rPr lang="zh-CN" altLang="en-US" sz="2000">
                <a:solidFill>
                  <a:srgbClr val="3B3838"/>
                </a:solidFill>
                <a:latin typeface="Times New Roman" panose="02020603050405020304" pitchFamily="18" charset="0"/>
                <a:ea typeface="微软雅黑" panose="020B0503020204020204" pitchFamily="34" charset="-122"/>
              </a:rPr>
              <a:t>（</a:t>
            </a:r>
            <a:r>
              <a:rPr lang="zh-CN" altLang="zh-CN" sz="2000">
                <a:solidFill>
                  <a:srgbClr val="3B3838"/>
                </a:solidFill>
                <a:latin typeface="Times New Roman" panose="02020603050405020304" pitchFamily="18" charset="0"/>
                <a:ea typeface="微软雅黑" panose="020B0503020204020204" pitchFamily="34" charset="-122"/>
              </a:rPr>
              <a:t>6</a:t>
            </a:r>
            <a:r>
              <a:rPr lang="zh-CN" altLang="en-US" sz="2000">
                <a:solidFill>
                  <a:srgbClr val="3B3838"/>
                </a:solidFill>
                <a:latin typeface="Times New Roman" panose="02020603050405020304" pitchFamily="18" charset="0"/>
                <a:ea typeface="微软雅黑" panose="020B0503020204020204" pitchFamily="34" charset="-122"/>
              </a:rPr>
              <a:t>～</a:t>
            </a:r>
            <a:r>
              <a:rPr lang="zh-CN" altLang="zh-CN" sz="2000">
                <a:solidFill>
                  <a:srgbClr val="3B3838"/>
                </a:solidFill>
                <a:latin typeface="Times New Roman" panose="02020603050405020304" pitchFamily="18" charset="0"/>
                <a:ea typeface="微软雅黑" panose="020B0503020204020204" pitchFamily="34" charset="-122"/>
              </a:rPr>
              <a:t>7岁之前</a:t>
            </a:r>
            <a:r>
              <a:rPr lang="zh-CN" altLang="en-US" sz="2000">
                <a:solidFill>
                  <a:srgbClr val="3B3838"/>
                </a:solidFill>
                <a:latin typeface="Times New Roman" panose="02020603050405020304" pitchFamily="18" charset="0"/>
                <a:ea typeface="微软雅黑" panose="020B0503020204020204" pitchFamily="34" charset="-122"/>
              </a:rPr>
              <a:t>）</a:t>
            </a:r>
            <a:r>
              <a:rPr lang="zh-CN" altLang="zh-CN" sz="2000">
                <a:solidFill>
                  <a:srgbClr val="3B3838"/>
                </a:solidFill>
                <a:latin typeface="Times New Roman" panose="02020603050405020304" pitchFamily="18" charset="0"/>
                <a:ea typeface="微软雅黑" panose="020B0503020204020204" pitchFamily="34" charset="-122"/>
              </a:rPr>
              <a:t>，可通过饮水等途径从环境中摄入过量的氟。当体内氟浓度过高的时候，可抑制为牙釉质发育提供无机磷的碱性磷酸酶的活性，从而导致牙釉质发育不良或者矿化不全，病理表现为釉柱的过度矿化及釉柱间质矿化不良，这种情况表层的釉质更为显著。由于釉柱间质矿化不良，导致釉质多孔性增加，容易吸附外来色素而产生氟斑。如果多孔性所占体积大，表层釉质就会塌陷，形成牙体缺损。</a:t>
            </a:r>
            <a:endParaRPr lang="en-US" altLang="zh-CN" sz="2000">
              <a:solidFill>
                <a:srgbClr val="FF0000"/>
              </a:solidFill>
              <a:latin typeface="Times New Roman" panose="02020603050405020304" pitchFamily="18" charset="0"/>
              <a:ea typeface="微软雅黑" panose="020B0503020204020204" pitchFamily="34" charset="-122"/>
            </a:endParaRPr>
          </a:p>
        </p:txBody>
      </p:sp>
      <p:sp>
        <p:nvSpPr>
          <p:cNvPr id="32773"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3798" name="矩形 9"/>
          <p:cNvSpPr>
            <a:spLocks noChangeArrowheads="1"/>
          </p:cNvSpPr>
          <p:nvPr/>
        </p:nvSpPr>
        <p:spPr bwMode="auto">
          <a:xfrm>
            <a:off x="4970463" y="985838"/>
            <a:ext cx="2236787"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一、</a:t>
            </a:r>
            <a:r>
              <a:rPr lang="zh-CN" altLang="zh-CN" sz="3200" b="1">
                <a:latin typeface="Times New Roman" panose="02020603050405020304" pitchFamily="18" charset="0"/>
                <a:ea typeface="微软雅黑" panose="020B0503020204020204" pitchFamily="34" charset="-122"/>
              </a:rPr>
              <a:t>氟牙症</a:t>
            </a:r>
            <a:endParaRPr lang="en-US" altLang="zh-CN" sz="3200" b="1">
              <a:latin typeface="Times New Roman" panose="02020603050405020304" pitchFamily="18" charset="0"/>
              <a:ea typeface="微软雅黑" panose="020B0503020204020204" pitchFamily="34" charset="-122"/>
            </a:endParaRPr>
          </a:p>
        </p:txBody>
      </p:sp>
      <p:sp>
        <p:nvSpPr>
          <p:cNvPr id="33799" name="矩形 3"/>
          <p:cNvSpPr>
            <a:spLocks noChangeArrowheads="1"/>
          </p:cNvSpPr>
          <p:nvPr/>
        </p:nvSpPr>
        <p:spPr bwMode="auto">
          <a:xfrm>
            <a:off x="334963" y="2982913"/>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34818" name="矩形 4"/>
          <p:cNvSpPr>
            <a:spLocks noChangeArrowheads="1"/>
          </p:cNvSpPr>
          <p:nvPr/>
        </p:nvSpPr>
        <p:spPr bwMode="auto">
          <a:xfrm>
            <a:off x="477838" y="976313"/>
            <a:ext cx="26987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（三）临床表现</a:t>
            </a:r>
            <a:endParaRPr lang="zh-CN" altLang="en-US" b="1">
              <a:latin typeface="Times New Roman" panose="02020603050405020304" pitchFamily="18" charset="0"/>
              <a:ea typeface="微软雅黑" panose="020B0503020204020204" pitchFamily="34" charset="-122"/>
            </a:endParaRPr>
          </a:p>
        </p:txBody>
      </p:sp>
      <p:sp>
        <p:nvSpPr>
          <p:cNvPr id="33795"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pic>
        <p:nvPicPr>
          <p:cNvPr id="2" name="图片 1" descr="氟牙症"/>
          <p:cNvPicPr>
            <a:picLocks noChangeAspect="1"/>
          </p:cNvPicPr>
          <p:nvPr/>
        </p:nvPicPr>
        <p:blipFill>
          <a:blip r:embed="rId1"/>
          <a:stretch>
            <a:fillRect/>
          </a:stretch>
        </p:blipFill>
        <p:spPr>
          <a:xfrm>
            <a:off x="2537460" y="2032000"/>
            <a:ext cx="6516370" cy="3258185"/>
          </a:xfrm>
          <a:prstGeom prst="rect">
            <a:avLst/>
          </a:prstGeom>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solidFill>
                  <a:schemeClr val="tx1"/>
                </a:solidFill>
              </a:rPr>
              <a:t>第一节 口腔卫生</a:t>
            </a:r>
            <a:endParaRPr lang="zh-CN" altLang="en-US" sz="3200" b="1">
              <a:solidFill>
                <a:schemeClr val="tx1"/>
              </a:solidFill>
            </a:endParaRPr>
          </a:p>
        </p:txBody>
      </p:sp>
      <p:sp>
        <p:nvSpPr>
          <p:cNvPr id="9" name="椭圆 8"/>
          <p:cNvSpPr/>
          <p:nvPr/>
        </p:nvSpPr>
        <p:spPr>
          <a:xfrm>
            <a:off x="2575560" y="2769235"/>
            <a:ext cx="1585595" cy="1173480"/>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漱口</a:t>
            </a:r>
            <a:endParaRPr lang="zh-CN" altLang="en-US"/>
          </a:p>
        </p:txBody>
      </p:sp>
      <p:sp>
        <p:nvSpPr>
          <p:cNvPr id="11" name="圆角矩形 10"/>
          <p:cNvSpPr/>
          <p:nvPr/>
        </p:nvSpPr>
        <p:spPr>
          <a:xfrm>
            <a:off x="4338320" y="2510155"/>
            <a:ext cx="2655570" cy="1504950"/>
          </a:xfrm>
          <a:prstGeom prst="round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a:t>刷牙</a:t>
            </a:r>
            <a:endParaRPr lang="zh-CN" altLang="en-US" sz="4400"/>
          </a:p>
        </p:txBody>
      </p:sp>
      <p:sp>
        <p:nvSpPr>
          <p:cNvPr id="13" name="梯形 12"/>
          <p:cNvSpPr/>
          <p:nvPr/>
        </p:nvSpPr>
        <p:spPr>
          <a:xfrm>
            <a:off x="4940935" y="4380230"/>
            <a:ext cx="1449705" cy="1083945"/>
          </a:xfrm>
          <a:prstGeom prst="trapezoid">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牙间隙清洁</a:t>
            </a:r>
            <a:endParaRPr lang="zh-CN" altLang="en-US"/>
          </a:p>
        </p:txBody>
      </p:sp>
      <p:sp>
        <p:nvSpPr>
          <p:cNvPr id="15" name="菱形 14"/>
          <p:cNvSpPr/>
          <p:nvPr/>
        </p:nvSpPr>
        <p:spPr>
          <a:xfrm>
            <a:off x="5024755" y="787400"/>
            <a:ext cx="1283335" cy="1550035"/>
          </a:xfrm>
          <a:prstGeom prst="diamond">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牙龈按摩</a:t>
            </a:r>
            <a:endParaRPr lang="zh-CN" altLang="en-US"/>
          </a:p>
        </p:txBody>
      </p:sp>
      <p:sp>
        <p:nvSpPr>
          <p:cNvPr id="16" name="十字形 15"/>
          <p:cNvSpPr/>
          <p:nvPr/>
        </p:nvSpPr>
        <p:spPr>
          <a:xfrm>
            <a:off x="7357745" y="2841625"/>
            <a:ext cx="1659255" cy="1028700"/>
          </a:xfrm>
          <a:prstGeom prst="plus">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龈上洁治术</a:t>
            </a:r>
            <a:endParaRPr lang="zh-CN" altLang="en-US"/>
          </a:p>
          <a:p>
            <a:pPr algn="ctr"/>
            <a:r>
              <a:rPr lang="zh-CN" altLang="en-US"/>
              <a:t>龈下刮治术</a:t>
            </a:r>
            <a:endParaRPr lang="zh-CN" altLang="en-US"/>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33795"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5843" name="矩形 8"/>
          <p:cNvSpPr>
            <a:spLocks noChangeArrowheads="1"/>
          </p:cNvSpPr>
          <p:nvPr/>
        </p:nvSpPr>
        <p:spPr bwMode="auto">
          <a:xfrm>
            <a:off x="477838" y="968375"/>
            <a:ext cx="1979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（四）</a:t>
            </a:r>
            <a:r>
              <a:rPr lang="zh-CN" altLang="zh-CN" b="1">
                <a:latin typeface="Times New Roman" panose="02020603050405020304" pitchFamily="18" charset="0"/>
                <a:ea typeface="微软雅黑" panose="020B0503020204020204" pitchFamily="34" charset="-122"/>
              </a:rPr>
              <a:t>治疗</a:t>
            </a:r>
            <a:endParaRPr lang="zh-CN" altLang="zh-CN" b="1">
              <a:latin typeface="Times New Roman" panose="02020603050405020304" pitchFamily="18" charset="0"/>
              <a:ea typeface="微软雅黑" panose="020B0503020204020204" pitchFamily="34" charset="-122"/>
            </a:endParaRPr>
          </a:p>
        </p:txBody>
      </p:sp>
      <p:sp>
        <p:nvSpPr>
          <p:cNvPr id="35844" name="文本框 6"/>
          <p:cNvSpPr txBox="1">
            <a:spLocks noChangeArrowheads="1"/>
          </p:cNvSpPr>
          <p:nvPr/>
        </p:nvSpPr>
        <p:spPr bwMode="auto">
          <a:xfrm>
            <a:off x="565150" y="1649413"/>
            <a:ext cx="108204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磨除；</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酸蚀涂层；</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复合树脂修复；</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贴面修复；</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烤瓷冠修复等</a:t>
            </a:r>
            <a:r>
              <a:rPr lang="zh-CN" altLang="en-US" sz="2000">
                <a:solidFill>
                  <a:srgbClr val="3B3838"/>
                </a:solidFill>
                <a:latin typeface="Times New Roman" panose="02020603050405020304" pitchFamily="18" charset="0"/>
                <a:ea typeface="微软雅黑" panose="020B0503020204020204" pitchFamily="34" charset="-122"/>
              </a:rPr>
              <a:t>。</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Ø"/>
            </a:pPr>
            <a:endParaRPr lang="en-US" altLang="zh-CN" sz="1800">
              <a:solidFill>
                <a:srgbClr val="3B3838"/>
              </a:solidFill>
              <a:latin typeface="Times New Roman" panose="02020603050405020304" pitchFamily="18" charset="0"/>
              <a:ea typeface="微软雅黑" panose="020B0503020204020204" pitchFamily="34" charset="-122"/>
            </a:endParaRPr>
          </a:p>
        </p:txBody>
      </p:sp>
      <p:pic>
        <p:nvPicPr>
          <p:cNvPr id="2" name="图片 1" descr="氟牙症治疗1.jpg"/>
          <p:cNvPicPr>
            <a:picLocks noChangeAspect="1"/>
          </p:cNvPicPr>
          <p:nvPr/>
        </p:nvPicPr>
        <p:blipFill>
          <a:blip r:embed="rId1"/>
          <a:stretch>
            <a:fillRect/>
          </a:stretch>
        </p:blipFill>
        <p:spPr>
          <a:xfrm>
            <a:off x="3022600" y="968375"/>
            <a:ext cx="5905500" cy="3895725"/>
          </a:xfrm>
          <a:prstGeom prst="rect">
            <a:avLst/>
          </a:prstGeom>
        </p:spPr>
      </p:pic>
      <p:pic>
        <p:nvPicPr>
          <p:cNvPr id="3" name="图片 2" descr="氟牙症治疗2"/>
          <p:cNvPicPr>
            <a:picLocks noChangeAspect="1"/>
          </p:cNvPicPr>
          <p:nvPr/>
        </p:nvPicPr>
        <p:blipFill>
          <a:blip r:embed="rId2"/>
          <a:stretch>
            <a:fillRect/>
          </a:stretch>
        </p:blipFill>
        <p:spPr>
          <a:xfrm>
            <a:off x="3716020" y="1819910"/>
            <a:ext cx="6617335" cy="3487420"/>
          </a:xfrm>
          <a:prstGeom prst="rect">
            <a:avLst/>
          </a:prstGeom>
        </p:spPr>
      </p:pic>
      <p:pic>
        <p:nvPicPr>
          <p:cNvPr id="4" name="图片 3" descr="氟牙症治疗3.jpg"/>
          <p:cNvPicPr>
            <a:picLocks noChangeAspect="1"/>
          </p:cNvPicPr>
          <p:nvPr/>
        </p:nvPicPr>
        <p:blipFill>
          <a:blip r:embed="rId3"/>
          <a:stretch>
            <a:fillRect/>
          </a:stretch>
        </p:blipFill>
        <p:spPr>
          <a:xfrm>
            <a:off x="4979670" y="2299335"/>
            <a:ext cx="5905500" cy="389572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pic>
        <p:nvPicPr>
          <p:cNvPr id="3" name="图片 2" descr="四环素牙2"/>
          <p:cNvPicPr>
            <a:picLocks noChangeAspect="1"/>
          </p:cNvPicPr>
          <p:nvPr/>
        </p:nvPicPr>
        <p:blipFill>
          <a:blip r:embed="rId1"/>
          <a:stretch>
            <a:fillRect/>
          </a:stretch>
        </p:blipFill>
        <p:spPr>
          <a:xfrm>
            <a:off x="6835140" y="4939665"/>
            <a:ext cx="2713355" cy="1809115"/>
          </a:xfrm>
          <a:prstGeom prst="rect">
            <a:avLst/>
          </a:prstGeom>
        </p:spPr>
      </p:pic>
      <p:sp>
        <p:nvSpPr>
          <p:cNvPr id="36866" name="Shape 103"/>
          <p:cNvSpPr>
            <a:spLocks noChangeArrowheads="1"/>
          </p:cNvSpPr>
          <p:nvPr/>
        </p:nvSpPr>
        <p:spPr bwMode="auto">
          <a:xfrm>
            <a:off x="477838" y="2435225"/>
            <a:ext cx="112299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zh-CN" sz="2000">
                <a:latin typeface="Times New Roman" panose="02020603050405020304" pitchFamily="18" charset="0"/>
                <a:ea typeface="微软雅黑" panose="020B0503020204020204" pitchFamily="34" charset="-122"/>
              </a:rPr>
              <a:t>四环素牙</a:t>
            </a:r>
            <a:r>
              <a:rPr lang="zh-CN" altLang="en-US" sz="2000">
                <a:latin typeface="Times New Roman" panose="02020603050405020304" pitchFamily="18" charset="0"/>
                <a:ea typeface="微软雅黑" panose="020B0503020204020204" pitchFamily="34" charset="-122"/>
              </a:rPr>
              <a:t>（</a:t>
            </a:r>
            <a:r>
              <a:rPr lang="en-US" altLang="zh-CN" sz="2000">
                <a:latin typeface="Times New Roman" panose="02020603050405020304" pitchFamily="18" charset="0"/>
                <a:ea typeface="微软雅黑" panose="020B0503020204020204" pitchFamily="34" charset="-122"/>
              </a:rPr>
              <a:t> tetracycline stained teeth </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是指在牙齿发育矿化期间因服用四环素族药物引起的牙体硬组织病变。</a:t>
            </a:r>
            <a:endParaRPr lang="zh-CN" altLang="zh-CN" sz="2000">
              <a:latin typeface="Times New Roman" panose="02020603050405020304" pitchFamily="18" charset="0"/>
              <a:ea typeface="微软雅黑" panose="020B0503020204020204" pitchFamily="34" charset="-122"/>
            </a:endParaRPr>
          </a:p>
        </p:txBody>
      </p:sp>
      <p:sp>
        <p:nvSpPr>
          <p:cNvPr id="36867" name="矩形 8"/>
          <p:cNvSpPr>
            <a:spLocks noChangeArrowheads="1"/>
          </p:cNvSpPr>
          <p:nvPr/>
        </p:nvSpPr>
        <p:spPr bwMode="auto">
          <a:xfrm>
            <a:off x="477838" y="1782763"/>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6868" name="文本框 2"/>
          <p:cNvSpPr txBox="1">
            <a:spLocks noChangeArrowheads="1"/>
          </p:cNvSpPr>
          <p:nvPr/>
        </p:nvSpPr>
        <p:spPr bwMode="auto">
          <a:xfrm>
            <a:off x="477838" y="3943350"/>
            <a:ext cx="112299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Tx/>
              <a:buNone/>
            </a:pPr>
            <a:r>
              <a:rPr lang="zh-CN" altLang="zh-CN" sz="2000">
                <a:latin typeface="Times New Roman" panose="02020603050405020304" pitchFamily="18" charset="0"/>
                <a:ea typeface="微软雅黑" panose="020B0503020204020204" pitchFamily="34" charset="-122"/>
              </a:rPr>
              <a:t>在牙的发育矿化期</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6</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7岁以前</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服用四环素族药物，药物可被结合到牙组织内，药物本身或者其降解产物的颜色使牙着色。初期呈黄色，在阳光照射下呈现明亮的黄色荧光，以后逐渐由黄色变成棕褐色或深灰色。</a:t>
            </a:r>
            <a:endParaRPr lang="zh-CN" altLang="zh-CN" sz="2000">
              <a:latin typeface="Times New Roman" panose="02020603050405020304" pitchFamily="18" charset="0"/>
              <a:ea typeface="微软雅黑" panose="020B0503020204020204" pitchFamily="34" charset="-122"/>
            </a:endParaRPr>
          </a:p>
        </p:txBody>
      </p:sp>
      <p:sp>
        <p:nvSpPr>
          <p:cNvPr id="34821"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6870" name="矩形 9"/>
          <p:cNvSpPr>
            <a:spLocks noChangeArrowheads="1"/>
          </p:cNvSpPr>
          <p:nvPr/>
        </p:nvSpPr>
        <p:spPr bwMode="auto">
          <a:xfrm>
            <a:off x="4772025" y="985838"/>
            <a:ext cx="26479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二、</a:t>
            </a:r>
            <a:r>
              <a:rPr lang="zh-CN" altLang="zh-CN" sz="3200" b="1">
                <a:latin typeface="Times New Roman" panose="02020603050405020304" pitchFamily="18" charset="0"/>
                <a:ea typeface="微软雅黑" panose="020B0503020204020204" pitchFamily="34" charset="-122"/>
              </a:rPr>
              <a:t>四环素牙</a:t>
            </a:r>
            <a:endParaRPr lang="en-US" altLang="zh-CN" sz="3200" b="1">
              <a:latin typeface="Times New Roman" panose="02020603050405020304" pitchFamily="18" charset="0"/>
              <a:ea typeface="微软雅黑" panose="020B0503020204020204" pitchFamily="34" charset="-122"/>
            </a:endParaRPr>
          </a:p>
        </p:txBody>
      </p:sp>
      <p:sp>
        <p:nvSpPr>
          <p:cNvPr id="36871" name="矩形 3"/>
          <p:cNvSpPr>
            <a:spLocks noChangeArrowheads="1"/>
          </p:cNvSpPr>
          <p:nvPr/>
        </p:nvSpPr>
        <p:spPr bwMode="auto">
          <a:xfrm>
            <a:off x="477838" y="3225800"/>
            <a:ext cx="1979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pic>
        <p:nvPicPr>
          <p:cNvPr id="2" name="图片 1" descr="四环素牙1"/>
          <p:cNvPicPr>
            <a:picLocks noChangeAspect="1"/>
          </p:cNvPicPr>
          <p:nvPr/>
        </p:nvPicPr>
        <p:blipFill>
          <a:blip r:embed="rId2"/>
          <a:stretch>
            <a:fillRect/>
          </a:stretch>
        </p:blipFill>
        <p:spPr>
          <a:xfrm>
            <a:off x="3118485" y="4939665"/>
            <a:ext cx="3408045" cy="1815465"/>
          </a:xfrm>
          <a:prstGeom prst="rect">
            <a:avLst/>
          </a:prstGeom>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7890" name="矩形 4"/>
          <p:cNvSpPr>
            <a:spLocks noChangeArrowheads="1"/>
          </p:cNvSpPr>
          <p:nvPr/>
        </p:nvSpPr>
        <p:spPr bwMode="auto">
          <a:xfrm>
            <a:off x="477838" y="1000125"/>
            <a:ext cx="1979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（三）治疗</a:t>
            </a:r>
            <a:endParaRPr lang="zh-CN" altLang="en-US" b="1">
              <a:latin typeface="Times New Roman" panose="02020603050405020304" pitchFamily="18" charset="0"/>
              <a:ea typeface="微软雅黑" panose="020B0503020204020204" pitchFamily="34" charset="-122"/>
            </a:endParaRPr>
          </a:p>
        </p:txBody>
      </p:sp>
      <p:sp>
        <p:nvSpPr>
          <p:cNvPr id="35843"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7892" name="Shape 103"/>
          <p:cNvSpPr>
            <a:spLocks noChangeArrowheads="1"/>
          </p:cNvSpPr>
          <p:nvPr/>
        </p:nvSpPr>
        <p:spPr bwMode="auto">
          <a:xfrm>
            <a:off x="477838" y="1765300"/>
            <a:ext cx="932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1.已形成的四环素牙</a:t>
            </a:r>
            <a:endParaRPr lang="en-US" altLang="zh-CN" sz="2000" b="1">
              <a:solidFill>
                <a:srgbClr val="3B3838"/>
              </a:solidFill>
              <a:latin typeface="Times New Roman" panose="02020603050405020304" pitchFamily="18" charset="0"/>
              <a:ea typeface="微软雅黑" panose="020B0503020204020204" pitchFamily="34" charset="-122"/>
            </a:endParaRPr>
          </a:p>
        </p:txBody>
      </p:sp>
      <p:sp>
        <p:nvSpPr>
          <p:cNvPr id="37893" name="文本框 6"/>
          <p:cNvSpPr txBox="1">
            <a:spLocks noChangeArrowheads="1"/>
          </p:cNvSpPr>
          <p:nvPr/>
        </p:nvSpPr>
        <p:spPr bwMode="auto">
          <a:xfrm>
            <a:off x="477838" y="2328863"/>
            <a:ext cx="108204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漂白</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光固化复合树脂修复</a:t>
            </a:r>
            <a:endPar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贴面修复</a:t>
            </a:r>
            <a:endPar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烤瓷冠修复等</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Ø"/>
            </a:pPr>
            <a:endParaRPr lang="en-US" altLang="zh-CN" sz="1800">
              <a:solidFill>
                <a:srgbClr val="3B3838"/>
              </a:solidFill>
              <a:latin typeface="Times New Roman" panose="02020603050405020304" pitchFamily="18" charset="0"/>
              <a:ea typeface="微软雅黑" panose="020B0503020204020204" pitchFamily="34" charset="-122"/>
            </a:endParaRPr>
          </a:p>
        </p:txBody>
      </p:sp>
      <p:sp>
        <p:nvSpPr>
          <p:cNvPr id="35846" name="Shape 103"/>
          <p:cNvSpPr>
            <a:spLocks noChangeArrowheads="1"/>
          </p:cNvSpPr>
          <p:nvPr/>
        </p:nvSpPr>
        <p:spPr bwMode="auto">
          <a:xfrm>
            <a:off x="477838" y="4217988"/>
            <a:ext cx="93218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2.</a:t>
            </a:r>
            <a:r>
              <a:rPr lang="zh-CN" altLang="en-US" sz="2000" b="1" dirty="0">
                <a:solidFill>
                  <a:srgbClr val="3B3838"/>
                </a:solidFill>
                <a:latin typeface="Times New Roman" panose="02020603050405020304"/>
                <a:ea typeface="微软雅黑" panose="020B0503020204020204" pitchFamily="34" charset="-122"/>
              </a:rPr>
              <a:t>预防</a:t>
            </a:r>
            <a:endParaRPr lang="en-US" altLang="zh-CN" sz="2000" b="1" dirty="0">
              <a:solidFill>
                <a:srgbClr val="3B3838"/>
              </a:solidFill>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en-US" altLang="zh-CN" sz="2000" dirty="0">
                <a:solidFill>
                  <a:srgbClr val="3B3838"/>
                </a:solidFill>
                <a:latin typeface="Times New Roman" panose="02020603050405020304"/>
                <a:ea typeface="微软雅黑" panose="020B0503020204020204" pitchFamily="34" charset="-122"/>
              </a:rPr>
              <a:t>妊娠期妇女、哺乳期妇女及8岁以下小儿不宜使用四环素类药物。</a:t>
            </a:r>
            <a:endParaRPr lang="en-US" altLang="zh-CN" sz="2000" dirty="0">
              <a:solidFill>
                <a:srgbClr val="3B3838"/>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8914" name="矩形 8"/>
          <p:cNvSpPr>
            <a:spLocks noChangeArrowheads="1"/>
          </p:cNvSpPr>
          <p:nvPr/>
        </p:nvSpPr>
        <p:spPr bwMode="auto">
          <a:xfrm>
            <a:off x="477838" y="1563688"/>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686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8916" name="矩形 9"/>
          <p:cNvSpPr>
            <a:spLocks noChangeArrowheads="1"/>
          </p:cNvSpPr>
          <p:nvPr/>
        </p:nvSpPr>
        <p:spPr bwMode="auto">
          <a:xfrm>
            <a:off x="4765675" y="985838"/>
            <a:ext cx="264636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三、</a:t>
            </a:r>
            <a:r>
              <a:rPr lang="zh-CN" altLang="zh-CN" sz="3200" b="1">
                <a:latin typeface="Times New Roman" panose="02020603050405020304" pitchFamily="18" charset="0"/>
                <a:ea typeface="微软雅黑" panose="020B0503020204020204" pitchFamily="34" charset="-122"/>
              </a:rPr>
              <a:t>楔状缺损</a:t>
            </a:r>
            <a:endParaRPr lang="en-US" altLang="zh-CN" sz="3200" b="1">
              <a:latin typeface="Times New Roman" panose="02020603050405020304" pitchFamily="18" charset="0"/>
              <a:ea typeface="微软雅黑" panose="020B0503020204020204" pitchFamily="34" charset="-122"/>
            </a:endParaRPr>
          </a:p>
        </p:txBody>
      </p:sp>
      <p:sp>
        <p:nvSpPr>
          <p:cNvPr id="38917" name="矩形 3"/>
          <p:cNvSpPr>
            <a:spLocks noChangeArrowheads="1"/>
          </p:cNvSpPr>
          <p:nvPr/>
        </p:nvSpPr>
        <p:spPr bwMode="auto">
          <a:xfrm>
            <a:off x="477838" y="2481263"/>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sp>
        <p:nvSpPr>
          <p:cNvPr id="38918" name="Shape 103"/>
          <p:cNvSpPr>
            <a:spLocks noChangeArrowheads="1"/>
          </p:cNvSpPr>
          <p:nvPr/>
        </p:nvSpPr>
        <p:spPr bwMode="auto">
          <a:xfrm>
            <a:off x="477838" y="3009900"/>
            <a:ext cx="770731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latin typeface="Times New Roman" panose="02020603050405020304" pitchFamily="18" charset="0"/>
                <a:ea typeface="微软雅黑" panose="020B0503020204020204" pitchFamily="34" charset="-122"/>
              </a:rPr>
              <a:t>内因</a:t>
            </a:r>
            <a:endParaRPr lang="zh-CN" altLang="en-US" sz="2000" b="1">
              <a:latin typeface="Times New Roman" panose="02020603050405020304" pitchFamily="18" charset="0"/>
              <a:ea typeface="微软雅黑" panose="020B0503020204020204" pitchFamily="34" charset="-122"/>
            </a:endParaRPr>
          </a:p>
        </p:txBody>
      </p:sp>
      <p:sp>
        <p:nvSpPr>
          <p:cNvPr id="36872" name="Shape 103"/>
          <p:cNvSpPr>
            <a:spLocks noChangeArrowheads="1"/>
          </p:cNvSpPr>
          <p:nvPr/>
        </p:nvSpPr>
        <p:spPr bwMode="auto">
          <a:xfrm>
            <a:off x="477838" y="5159375"/>
            <a:ext cx="93218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2.</a:t>
            </a:r>
            <a:r>
              <a:rPr lang="zh-CN" altLang="en-US" sz="2000" b="1" dirty="0">
                <a:latin typeface="Times New Roman" panose="02020603050405020304"/>
                <a:ea typeface="微软雅黑" panose="020B0503020204020204" pitchFamily="34" charset="-122"/>
              </a:rPr>
              <a:t>外因</a:t>
            </a:r>
            <a:endParaRPr lang="zh-CN" altLang="en-US" sz="2000" b="1"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zh-CN" sz="2000" dirty="0">
                <a:latin typeface="Times New Roman" panose="02020603050405020304"/>
                <a:ea typeface="微软雅黑" panose="020B0503020204020204" pitchFamily="34" charset="-122"/>
              </a:rPr>
              <a:t>不正确的刷牙方法，尤其是横刷法是发生楔状缺损的主要原因。</a:t>
            </a:r>
            <a:endParaRPr lang="zh-CN" altLang="zh-CN" sz="2000" dirty="0">
              <a:latin typeface="Times New Roman" panose="02020603050405020304"/>
              <a:ea typeface="微软雅黑" panose="020B0503020204020204" pitchFamily="34" charset="-122"/>
            </a:endParaRPr>
          </a:p>
          <a:p>
            <a:pPr eaLnBrk="1" hangingPunct="1">
              <a:lnSpc>
                <a:spcPct val="150000"/>
              </a:lnSpc>
              <a:spcBef>
                <a:spcPts val="0"/>
              </a:spcBef>
              <a:spcAft>
                <a:spcPts val="0"/>
              </a:spcAft>
              <a:buClr>
                <a:srgbClr val="127FB8"/>
              </a:buClr>
              <a:buFont typeface="Arial" panose="020B0604020202020204" pitchFamily="34" charset="0"/>
              <a:buNone/>
              <a:defRPr/>
            </a:pPr>
            <a:endParaRPr lang="en-US" altLang="zh-CN" sz="1800" b="1" dirty="0">
              <a:latin typeface="Times New Roman" panose="02020603050405020304"/>
              <a:ea typeface="微软雅黑" panose="020B0503020204020204" pitchFamily="34" charset="-122"/>
            </a:endParaRPr>
          </a:p>
        </p:txBody>
      </p:sp>
      <p:sp>
        <p:nvSpPr>
          <p:cNvPr id="38920" name="文本框 4"/>
          <p:cNvSpPr txBox="1">
            <a:spLocks noChangeArrowheads="1"/>
          </p:cNvSpPr>
          <p:nvPr/>
        </p:nvSpPr>
        <p:spPr bwMode="auto">
          <a:xfrm>
            <a:off x="477838" y="3403600"/>
            <a:ext cx="106965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1</a:t>
            </a:r>
            <a:r>
              <a:rPr lang="zh-CN" altLang="en-US" sz="2000">
                <a:solidFill>
                  <a:srgbClr val="3B3838"/>
                </a:solidFill>
                <a:latin typeface="Times New Roman" panose="02020603050405020304" pitchFamily="18" charset="0"/>
                <a:ea typeface="微软雅黑" panose="020B0503020204020204" pitchFamily="34" charset="-122"/>
              </a:rPr>
              <a:t>）牙颈部釉质牙骨质界结构比较薄弱，易被磨去，缺损易发生。</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2</a:t>
            </a:r>
            <a:r>
              <a:rPr lang="zh-CN" altLang="en-US" sz="2000">
                <a:solidFill>
                  <a:srgbClr val="3B3838"/>
                </a:solidFill>
                <a:latin typeface="Times New Roman" panose="02020603050405020304" pitchFamily="18" charset="0"/>
                <a:ea typeface="微软雅黑" panose="020B0503020204020204" pitchFamily="34" charset="-122"/>
              </a:rPr>
              <a:t>）颊面牙颈部是咬合应力集中区，长期的咀嚼压力使牙体组织疲劳，应力集中区出现破坏，也会造成楔状缺损。</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3</a:t>
            </a:r>
            <a:r>
              <a:rPr lang="zh-CN" altLang="en-US" sz="2000">
                <a:solidFill>
                  <a:srgbClr val="3B3838"/>
                </a:solidFill>
                <a:latin typeface="Times New Roman" panose="02020603050405020304" pitchFamily="18" charset="0"/>
                <a:ea typeface="微软雅黑" panose="020B0503020204020204" pitchFamily="34" charset="-122"/>
              </a:rPr>
              <a:t>）龈沟内酸性渗出物的作用亦与缺损有关。</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38921" name="Shape 103"/>
          <p:cNvSpPr>
            <a:spLocks noChangeArrowheads="1"/>
          </p:cNvSpPr>
          <p:nvPr/>
        </p:nvSpPr>
        <p:spPr bwMode="auto">
          <a:xfrm>
            <a:off x="477838" y="2163763"/>
            <a:ext cx="102933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楔状缺损</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wedge-shaped</a:t>
            </a:r>
            <a:r>
              <a:rPr lang="en-US" altLang="zh-CN" sz="2000">
                <a:latin typeface="Times New Roman" panose="02020603050405020304" pitchFamily="18" charset="0"/>
                <a:ea typeface="微软雅黑" panose="020B0503020204020204" pitchFamily="34" charset="-122"/>
              </a:rPr>
              <a:t> </a:t>
            </a:r>
            <a:r>
              <a:rPr lang="zh-CN" altLang="zh-CN" sz="2000">
                <a:latin typeface="Times New Roman" panose="02020603050405020304" pitchFamily="18" charset="0"/>
                <a:ea typeface="微软雅黑" panose="020B0503020204020204" pitchFamily="34" charset="-122"/>
              </a:rPr>
              <a:t>defect</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是指牙齿唇、颊面颈部硬组织发生的慢性缺损。</a:t>
            </a:r>
            <a:endParaRPr lang="zh-CN" altLang="zh-CN" sz="2000">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39938" name="矩形 4"/>
          <p:cNvSpPr>
            <a:spLocks noChangeArrowheads="1"/>
          </p:cNvSpPr>
          <p:nvPr/>
        </p:nvSpPr>
        <p:spPr bwMode="auto">
          <a:xfrm>
            <a:off x="477838" y="985838"/>
            <a:ext cx="26987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（三）临床表现</a:t>
            </a:r>
            <a:endParaRPr lang="zh-CN" altLang="en-US" b="1">
              <a:latin typeface="Times New Roman" panose="02020603050405020304" pitchFamily="18" charset="0"/>
              <a:ea typeface="微软雅黑" panose="020B0503020204020204" pitchFamily="34" charset="-122"/>
            </a:endParaRPr>
          </a:p>
        </p:txBody>
      </p:sp>
      <p:sp>
        <p:nvSpPr>
          <p:cNvPr id="37891"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9940" name="文本框 6"/>
          <p:cNvSpPr txBox="1">
            <a:spLocks noChangeArrowheads="1"/>
          </p:cNvSpPr>
          <p:nvPr/>
        </p:nvSpPr>
        <p:spPr bwMode="auto">
          <a:xfrm>
            <a:off x="478155" y="1692275"/>
            <a:ext cx="6450965" cy="470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好发年龄：年龄愈大，楔状缺损愈严重，二者呈正变关系。</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好发牙位：前磨牙，尤其是第一前磨牙，一般伴有牙龈退缩。</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病变外观：典型的楔状缺损，由两个平面相交而成，有的由三个平面组成，缺损边缘整齐，表面坚硬光滑，有时可有不同程度的着色</a:t>
            </a:r>
            <a:r>
              <a:rPr lang="zh-CN" altLang="en-US" sz="2000">
                <a:solidFill>
                  <a:srgbClr val="3B3838"/>
                </a:solidFill>
                <a:latin typeface="Times New Roman" panose="02020603050405020304" pitchFamily="18" charset="0"/>
                <a:ea typeface="微软雅黑" panose="020B0503020204020204" pitchFamily="34" charset="-122"/>
              </a:rPr>
              <a:t>。</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主观症状：较浅的缺损可无症状，也可发生牙本质过敏症。深至牙髓的缺损可伴有牙髓及根尖周病的临床表现。</a:t>
            </a:r>
            <a:endParaRPr lang="zh-CN" altLang="zh-CN" sz="2000">
              <a:solidFill>
                <a:srgbClr val="3B3838"/>
              </a:solidFill>
              <a:latin typeface="Times New Roman" panose="02020603050405020304" pitchFamily="18" charset="0"/>
              <a:ea typeface="微软雅黑" panose="020B0503020204020204" pitchFamily="34" charset="-122"/>
            </a:endParaRPr>
          </a:p>
        </p:txBody>
      </p:sp>
      <p:pic>
        <p:nvPicPr>
          <p:cNvPr id="2" name="图片 1" descr="牙齿楔状缺损"/>
          <p:cNvPicPr>
            <a:picLocks noChangeAspect="1"/>
          </p:cNvPicPr>
          <p:nvPr/>
        </p:nvPicPr>
        <p:blipFill>
          <a:blip r:embed="rId1"/>
          <a:stretch>
            <a:fillRect/>
          </a:stretch>
        </p:blipFill>
        <p:spPr>
          <a:xfrm>
            <a:off x="6821805" y="1614805"/>
            <a:ext cx="4518025" cy="4511040"/>
          </a:xfrm>
          <a:prstGeom prst="rect">
            <a:avLst/>
          </a:prstGeom>
        </p:spPr>
      </p:pic>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41986" name="Shape 103"/>
          <p:cNvSpPr>
            <a:spLocks noChangeArrowheads="1"/>
          </p:cNvSpPr>
          <p:nvPr/>
        </p:nvSpPr>
        <p:spPr bwMode="auto">
          <a:xfrm>
            <a:off x="477838" y="1962150"/>
            <a:ext cx="112299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牙本质</a:t>
            </a:r>
            <a:r>
              <a:rPr lang="zh-CN" altLang="en-US" sz="2000">
                <a:latin typeface="Times New Roman" panose="02020603050405020304" pitchFamily="18" charset="0"/>
                <a:ea typeface="微软雅黑" panose="020B0503020204020204" pitchFamily="34" charset="-122"/>
              </a:rPr>
              <a:t>敏感</a:t>
            </a:r>
            <a:r>
              <a:rPr lang="zh-CN" altLang="zh-CN" sz="2000">
                <a:latin typeface="Times New Roman" panose="02020603050405020304" pitchFamily="18" charset="0"/>
                <a:ea typeface="微软雅黑" panose="020B0503020204020204" pitchFamily="34" charset="-122"/>
              </a:rPr>
              <a:t>症</a:t>
            </a:r>
            <a:r>
              <a:rPr lang="zh-CN" altLang="en-US" sz="2000">
                <a:latin typeface="Times New Roman" panose="02020603050405020304" pitchFamily="18" charset="0"/>
                <a:ea typeface="微软雅黑" panose="020B0503020204020204" pitchFamily="34" charset="-122"/>
              </a:rPr>
              <a:t>（</a:t>
            </a:r>
            <a:r>
              <a:rPr lang="en-US" altLang="zh-CN" sz="2000">
                <a:latin typeface="Times New Roman" panose="02020603050405020304" pitchFamily="18" charset="0"/>
                <a:ea typeface="微软雅黑" panose="020B0503020204020204" pitchFamily="34" charset="-122"/>
              </a:rPr>
              <a:t> dentine hypersensitivity </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是指牙齿受到生理范围内的刺激时出现的短暂、尖锐的疼痛或不适的现象。</a:t>
            </a:r>
            <a:endParaRPr lang="zh-CN" altLang="zh-CN" sz="2000">
              <a:latin typeface="Times New Roman" panose="02020603050405020304" pitchFamily="18" charset="0"/>
              <a:ea typeface="微软雅黑" panose="020B0503020204020204" pitchFamily="34" charset="-122"/>
            </a:endParaRPr>
          </a:p>
        </p:txBody>
      </p:sp>
      <p:sp>
        <p:nvSpPr>
          <p:cNvPr id="41987" name="矩形 8"/>
          <p:cNvSpPr>
            <a:spLocks noChangeArrowheads="1"/>
          </p:cNvSpPr>
          <p:nvPr/>
        </p:nvSpPr>
        <p:spPr bwMode="auto">
          <a:xfrm>
            <a:off x="477838" y="1379538"/>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8916"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41989" name="矩形 9"/>
          <p:cNvSpPr>
            <a:spLocks noChangeArrowheads="1"/>
          </p:cNvSpPr>
          <p:nvPr/>
        </p:nvSpPr>
        <p:spPr bwMode="auto">
          <a:xfrm>
            <a:off x="4359275" y="814388"/>
            <a:ext cx="34671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四、</a:t>
            </a:r>
            <a:r>
              <a:rPr lang="zh-CN" altLang="zh-CN" sz="3200" b="1">
                <a:latin typeface="Times New Roman" panose="02020603050405020304" pitchFamily="18" charset="0"/>
                <a:ea typeface="微软雅黑" panose="020B0503020204020204" pitchFamily="34" charset="-122"/>
              </a:rPr>
              <a:t>牙本质</a:t>
            </a:r>
            <a:r>
              <a:rPr lang="zh-CN" altLang="en-US" sz="3200" b="1">
                <a:latin typeface="Times New Roman" panose="02020603050405020304" pitchFamily="18" charset="0"/>
                <a:ea typeface="微软雅黑" panose="020B0503020204020204" pitchFamily="34" charset="-122"/>
              </a:rPr>
              <a:t>敏感</a:t>
            </a:r>
            <a:r>
              <a:rPr lang="zh-CN" altLang="zh-CN" sz="3200" b="1">
                <a:latin typeface="Times New Roman" panose="02020603050405020304" pitchFamily="18" charset="0"/>
                <a:ea typeface="微软雅黑" panose="020B0503020204020204" pitchFamily="34" charset="-122"/>
              </a:rPr>
              <a:t>症</a:t>
            </a:r>
            <a:endParaRPr lang="en-US" altLang="zh-CN" sz="3200" b="1">
              <a:latin typeface="Times New Roman" panose="02020603050405020304" pitchFamily="18" charset="0"/>
              <a:ea typeface="微软雅黑" panose="020B0503020204020204" pitchFamily="34" charset="-122"/>
            </a:endParaRPr>
          </a:p>
        </p:txBody>
      </p:sp>
      <p:pic>
        <p:nvPicPr>
          <p:cNvPr id="2" name="图片 1" descr="牙本质敏感症"/>
          <p:cNvPicPr>
            <a:picLocks noChangeAspect="1"/>
          </p:cNvPicPr>
          <p:nvPr/>
        </p:nvPicPr>
        <p:blipFill>
          <a:blip r:embed="rId1"/>
          <a:stretch>
            <a:fillRect/>
          </a:stretch>
        </p:blipFill>
        <p:spPr>
          <a:xfrm>
            <a:off x="676275" y="3121025"/>
            <a:ext cx="4692650" cy="2662555"/>
          </a:xfrm>
          <a:prstGeom prst="rect">
            <a:avLst/>
          </a:prstGeom>
        </p:spPr>
      </p:pic>
      <p:pic>
        <p:nvPicPr>
          <p:cNvPr id="3" name="图片 2" descr="牙本质敏感症2"/>
          <p:cNvPicPr>
            <a:picLocks noChangeAspect="1"/>
          </p:cNvPicPr>
          <p:nvPr/>
        </p:nvPicPr>
        <p:blipFill>
          <a:blip r:embed="rId2"/>
          <a:stretch>
            <a:fillRect/>
          </a:stretch>
        </p:blipFill>
        <p:spPr>
          <a:xfrm>
            <a:off x="5368925" y="2616835"/>
            <a:ext cx="5866765" cy="3166745"/>
          </a:xfrm>
          <a:prstGeom prst="rect">
            <a:avLst/>
          </a:prstGeom>
        </p:spPr>
      </p:pic>
      <p:pic>
        <p:nvPicPr>
          <p:cNvPr id="4" name="图片 3" descr="牙本质敏感症3"/>
          <p:cNvPicPr>
            <a:picLocks noChangeAspect="1"/>
          </p:cNvPicPr>
          <p:nvPr/>
        </p:nvPicPr>
        <p:blipFill>
          <a:blip r:embed="rId3"/>
          <a:stretch>
            <a:fillRect/>
          </a:stretch>
        </p:blipFill>
        <p:spPr>
          <a:xfrm>
            <a:off x="6029325" y="2849880"/>
            <a:ext cx="5390515" cy="312102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45058" name="Shape 103"/>
          <p:cNvSpPr>
            <a:spLocks noChangeArrowheads="1"/>
          </p:cNvSpPr>
          <p:nvPr/>
        </p:nvSpPr>
        <p:spPr bwMode="auto">
          <a:xfrm>
            <a:off x="477838" y="2144713"/>
            <a:ext cx="112299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牙隐裂</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cracked</a:t>
            </a:r>
            <a:r>
              <a:rPr lang="en-US" altLang="zh-CN" sz="2000">
                <a:latin typeface="Times New Roman" panose="02020603050405020304" pitchFamily="18" charset="0"/>
                <a:ea typeface="微软雅黑" panose="020B0503020204020204" pitchFamily="34" charset="-122"/>
              </a:rPr>
              <a:t> </a:t>
            </a:r>
            <a:r>
              <a:rPr lang="zh-CN" altLang="zh-CN" sz="2000">
                <a:latin typeface="Times New Roman" panose="02020603050405020304" pitchFamily="18" charset="0"/>
                <a:ea typeface="微软雅黑" panose="020B0503020204020204" pitchFamily="34" charset="-122"/>
              </a:rPr>
              <a:t>tooth</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指发生在牙冠表面非生理性的细小裂纹，常不易发现，是引起牙痛的原因之一。</a:t>
            </a:r>
            <a:endParaRPr lang="zh-CN" altLang="zh-CN" sz="2000">
              <a:latin typeface="Times New Roman" panose="02020603050405020304" pitchFamily="18" charset="0"/>
              <a:ea typeface="微软雅黑" panose="020B0503020204020204" pitchFamily="34" charset="-122"/>
            </a:endParaRPr>
          </a:p>
        </p:txBody>
      </p:sp>
      <p:sp>
        <p:nvSpPr>
          <p:cNvPr id="45059" name="矩形 8"/>
          <p:cNvSpPr>
            <a:spLocks noChangeArrowheads="1"/>
          </p:cNvSpPr>
          <p:nvPr/>
        </p:nvSpPr>
        <p:spPr bwMode="auto">
          <a:xfrm>
            <a:off x="477838" y="1482725"/>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4198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45061" name="矩形 9"/>
          <p:cNvSpPr>
            <a:spLocks noChangeArrowheads="1"/>
          </p:cNvSpPr>
          <p:nvPr/>
        </p:nvSpPr>
        <p:spPr bwMode="auto">
          <a:xfrm>
            <a:off x="4978400" y="985838"/>
            <a:ext cx="2235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五、</a:t>
            </a:r>
            <a:r>
              <a:rPr lang="zh-CN" altLang="zh-CN" sz="3200" b="1">
                <a:latin typeface="Times New Roman" panose="02020603050405020304" pitchFamily="18" charset="0"/>
                <a:ea typeface="微软雅黑" panose="020B0503020204020204" pitchFamily="34" charset="-122"/>
              </a:rPr>
              <a:t>牙隐裂</a:t>
            </a:r>
            <a:endParaRPr lang="zh-CN" altLang="zh-CN" sz="3200" b="1">
              <a:latin typeface="Times New Roman" panose="02020603050405020304" pitchFamily="18" charset="0"/>
              <a:ea typeface="微软雅黑" panose="020B0503020204020204" pitchFamily="34" charset="-122"/>
            </a:endParaRPr>
          </a:p>
        </p:txBody>
      </p:sp>
      <p:sp>
        <p:nvSpPr>
          <p:cNvPr id="41991" name="Shape 103"/>
          <p:cNvSpPr>
            <a:spLocks noChangeArrowheads="1"/>
          </p:cNvSpPr>
          <p:nvPr/>
        </p:nvSpPr>
        <p:spPr bwMode="auto">
          <a:xfrm>
            <a:off x="477838" y="3570288"/>
            <a:ext cx="11229975" cy="97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endParaRPr lang="zh-CN" altLang="zh-CN" sz="2000" dirty="0">
              <a:solidFill>
                <a:srgbClr val="3B3838"/>
              </a:solidFill>
              <a:latin typeface="Times New Roman" panose="02020603050405020304"/>
              <a:ea typeface="微软雅黑" panose="020B0503020204020204" pitchFamily="34" charset="-122"/>
            </a:endParaRPr>
          </a:p>
          <a:p>
            <a:pPr eaLnBrk="1" hangingPunct="1">
              <a:lnSpc>
                <a:spcPct val="150000"/>
              </a:lnSpc>
              <a:spcBef>
                <a:spcPts val="0"/>
              </a:spcBef>
              <a:spcAft>
                <a:spcPts val="0"/>
              </a:spcAft>
              <a:buClr>
                <a:srgbClr val="127FB8"/>
              </a:buClr>
              <a:buFont typeface="Arial" panose="020B0604020202020204" pitchFamily="34" charset="0"/>
              <a:buNone/>
              <a:defRPr/>
            </a:pPr>
            <a:endParaRPr lang="zh-CN" altLang="en-US" sz="1800" b="1" dirty="0">
              <a:latin typeface="Times New Roman" panose="02020603050405020304"/>
              <a:ea typeface="微软雅黑" panose="020B0503020204020204" pitchFamily="34" charset="-122"/>
            </a:endParaRPr>
          </a:p>
        </p:txBody>
      </p:sp>
      <p:pic>
        <p:nvPicPr>
          <p:cNvPr id="2" name="图片 1" descr="牙隐裂1"/>
          <p:cNvPicPr>
            <a:picLocks noChangeAspect="1"/>
          </p:cNvPicPr>
          <p:nvPr/>
        </p:nvPicPr>
        <p:blipFill>
          <a:blip r:embed="rId1"/>
          <a:stretch>
            <a:fillRect/>
          </a:stretch>
        </p:blipFill>
        <p:spPr>
          <a:xfrm>
            <a:off x="478155" y="3116580"/>
            <a:ext cx="3911600" cy="3143885"/>
          </a:xfrm>
          <a:prstGeom prst="rect">
            <a:avLst/>
          </a:prstGeom>
        </p:spPr>
      </p:pic>
      <p:pic>
        <p:nvPicPr>
          <p:cNvPr id="3" name="图片 2" descr="牙隐裂2"/>
          <p:cNvPicPr>
            <a:picLocks noChangeAspect="1"/>
          </p:cNvPicPr>
          <p:nvPr/>
        </p:nvPicPr>
        <p:blipFill>
          <a:blip r:embed="rId2"/>
          <a:srcRect l="6515" t="6927" r="6978" b="13012"/>
          <a:stretch>
            <a:fillRect/>
          </a:stretch>
        </p:blipFill>
        <p:spPr>
          <a:xfrm>
            <a:off x="4860925" y="3178175"/>
            <a:ext cx="6171565" cy="3199765"/>
          </a:xfrm>
          <a:prstGeom prst="rect">
            <a:avLst/>
          </a:prstGeom>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47106" name="Shape 103"/>
          <p:cNvSpPr>
            <a:spLocks noChangeArrowheads="1"/>
          </p:cNvSpPr>
          <p:nvPr/>
        </p:nvSpPr>
        <p:spPr bwMode="auto">
          <a:xfrm>
            <a:off x="477838" y="2036763"/>
            <a:ext cx="112299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zh-CN" sz="2000">
                <a:latin typeface="Times New Roman" panose="02020603050405020304" pitchFamily="18" charset="0"/>
                <a:ea typeface="微软雅黑" panose="020B0503020204020204" pitchFamily="34" charset="-122"/>
              </a:rPr>
              <a:t>牙外伤</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dental</a:t>
            </a:r>
            <a:r>
              <a:rPr lang="en-US" altLang="zh-CN" sz="2000">
                <a:latin typeface="Times New Roman" panose="02020603050405020304" pitchFamily="18" charset="0"/>
                <a:ea typeface="微软雅黑" panose="020B0503020204020204" pitchFamily="34" charset="-122"/>
              </a:rPr>
              <a:t> </a:t>
            </a:r>
            <a:r>
              <a:rPr lang="zh-CN" altLang="zh-CN" sz="2000">
                <a:latin typeface="Times New Roman" panose="02020603050405020304" pitchFamily="18" charset="0"/>
                <a:ea typeface="微软雅黑" panose="020B0503020204020204" pitchFamily="34" charset="-122"/>
              </a:rPr>
              <a:t>trauma</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是指牙齿受到各种机械外力作用后发生的牙体硬组织、牙髓组织和牙周组织的急剧损伤。</a:t>
            </a:r>
            <a:endParaRPr lang="zh-CN" altLang="zh-CN" sz="2000">
              <a:latin typeface="Times New Roman" panose="02020603050405020304" pitchFamily="18" charset="0"/>
              <a:ea typeface="微软雅黑" panose="020B0503020204020204" pitchFamily="34" charset="-122"/>
            </a:endParaRPr>
          </a:p>
        </p:txBody>
      </p:sp>
      <p:sp>
        <p:nvSpPr>
          <p:cNvPr id="47107" name="矩形 8"/>
          <p:cNvSpPr>
            <a:spLocks noChangeArrowheads="1"/>
          </p:cNvSpPr>
          <p:nvPr/>
        </p:nvSpPr>
        <p:spPr bwMode="auto">
          <a:xfrm>
            <a:off x="477838" y="1452563"/>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44037"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47110" name="矩形 9"/>
          <p:cNvSpPr>
            <a:spLocks noChangeArrowheads="1"/>
          </p:cNvSpPr>
          <p:nvPr/>
        </p:nvSpPr>
        <p:spPr bwMode="auto">
          <a:xfrm>
            <a:off x="4970463" y="987425"/>
            <a:ext cx="2236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六、</a:t>
            </a:r>
            <a:r>
              <a:rPr lang="zh-CN" altLang="zh-CN" sz="3200" b="1">
                <a:latin typeface="Times New Roman" panose="02020603050405020304" pitchFamily="18" charset="0"/>
                <a:ea typeface="微软雅黑" panose="020B0503020204020204" pitchFamily="34" charset="-122"/>
              </a:rPr>
              <a:t>牙外伤</a:t>
            </a:r>
            <a:endParaRPr lang="zh-CN" altLang="zh-CN" sz="3200" b="1">
              <a:latin typeface="Times New Roman" panose="02020603050405020304" pitchFamily="18" charset="0"/>
              <a:ea typeface="微软雅黑" panose="020B0503020204020204" pitchFamily="34" charset="-122"/>
            </a:endParaRPr>
          </a:p>
        </p:txBody>
      </p:sp>
      <p:pic>
        <p:nvPicPr>
          <p:cNvPr id="2" name="图片 1" descr="牙外伤1"/>
          <p:cNvPicPr>
            <a:picLocks noChangeAspect="1"/>
          </p:cNvPicPr>
          <p:nvPr/>
        </p:nvPicPr>
        <p:blipFill>
          <a:blip r:embed="rId1"/>
          <a:stretch>
            <a:fillRect/>
          </a:stretch>
        </p:blipFill>
        <p:spPr>
          <a:xfrm>
            <a:off x="2521585" y="2821940"/>
            <a:ext cx="6003925" cy="3134360"/>
          </a:xfrm>
          <a:prstGeom prst="rect">
            <a:avLst/>
          </a:prstGeom>
        </p:spPr>
      </p:pic>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6" name="图片 5" descr="牙外伤5"/>
          <p:cNvPicPr>
            <a:picLocks noChangeAspect="1"/>
          </p:cNvPicPr>
          <p:nvPr/>
        </p:nvPicPr>
        <p:blipFill>
          <a:blip r:embed="rId1"/>
          <a:srcRect t="13274" r="2346" b="23498"/>
          <a:stretch>
            <a:fillRect/>
          </a:stretch>
        </p:blipFill>
        <p:spPr>
          <a:xfrm>
            <a:off x="3060065" y="1033780"/>
            <a:ext cx="5636260" cy="5154930"/>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pic>
        <p:nvPicPr>
          <p:cNvPr id="2" name="图片 1" descr="酸蚀症"/>
          <p:cNvPicPr>
            <a:picLocks noChangeAspect="1"/>
          </p:cNvPicPr>
          <p:nvPr/>
        </p:nvPicPr>
        <p:blipFill>
          <a:blip r:embed="rId1"/>
          <a:stretch>
            <a:fillRect/>
          </a:stretch>
        </p:blipFill>
        <p:spPr>
          <a:xfrm>
            <a:off x="7024370" y="2949575"/>
            <a:ext cx="5060315" cy="3197225"/>
          </a:xfrm>
          <a:prstGeom prst="rect">
            <a:avLst/>
          </a:prstGeom>
        </p:spPr>
      </p:pic>
      <p:sp>
        <p:nvSpPr>
          <p:cNvPr id="51202" name="Shape 103"/>
          <p:cNvSpPr>
            <a:spLocks noChangeArrowheads="1"/>
          </p:cNvSpPr>
          <p:nvPr/>
        </p:nvSpPr>
        <p:spPr bwMode="auto">
          <a:xfrm>
            <a:off x="477838" y="2065338"/>
            <a:ext cx="112299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酸蚀症</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erosion</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是因长期接触酸或者酸酐造成的牙体硬组织丧失的疾病。其脱矿过程与酸的关系明确，与细菌无关。</a:t>
            </a:r>
            <a:endParaRPr lang="zh-CN" altLang="zh-CN" sz="2000">
              <a:latin typeface="Times New Roman" panose="02020603050405020304" pitchFamily="18" charset="0"/>
              <a:ea typeface="微软雅黑" panose="020B0503020204020204" pitchFamily="34" charset="-122"/>
            </a:endParaRPr>
          </a:p>
        </p:txBody>
      </p:sp>
      <p:sp>
        <p:nvSpPr>
          <p:cNvPr id="51203" name="矩形 8"/>
          <p:cNvSpPr>
            <a:spLocks noChangeArrowheads="1"/>
          </p:cNvSpPr>
          <p:nvPr/>
        </p:nvSpPr>
        <p:spPr bwMode="auto">
          <a:xfrm>
            <a:off x="477838" y="1403350"/>
            <a:ext cx="19796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4710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51205" name="矩形 9"/>
          <p:cNvSpPr>
            <a:spLocks noChangeArrowheads="1"/>
          </p:cNvSpPr>
          <p:nvPr/>
        </p:nvSpPr>
        <p:spPr bwMode="auto">
          <a:xfrm>
            <a:off x="4978400" y="949325"/>
            <a:ext cx="2236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七、</a:t>
            </a:r>
            <a:r>
              <a:rPr lang="zh-CN" altLang="zh-CN" sz="3200" b="1">
                <a:latin typeface="Times New Roman" panose="02020603050405020304" pitchFamily="18" charset="0"/>
                <a:ea typeface="微软雅黑" panose="020B0503020204020204" pitchFamily="34" charset="-122"/>
              </a:rPr>
              <a:t>酸蚀症</a:t>
            </a:r>
            <a:endParaRPr lang="zh-CN" altLang="zh-CN" sz="3200" b="1">
              <a:latin typeface="Times New Roman" panose="02020603050405020304" pitchFamily="18" charset="0"/>
              <a:ea typeface="微软雅黑" panose="020B0503020204020204" pitchFamily="34" charset="-122"/>
            </a:endParaRPr>
          </a:p>
        </p:txBody>
      </p:sp>
      <p:sp>
        <p:nvSpPr>
          <p:cNvPr id="47111" name="Shape 103"/>
          <p:cNvSpPr>
            <a:spLocks noChangeArrowheads="1"/>
          </p:cNvSpPr>
          <p:nvPr/>
        </p:nvSpPr>
        <p:spPr bwMode="auto">
          <a:xfrm>
            <a:off x="477838" y="3514725"/>
            <a:ext cx="11229975" cy="148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1.</a:t>
            </a:r>
            <a:r>
              <a:rPr lang="zh-CN" altLang="en-US" sz="2000" b="1" dirty="0">
                <a:latin typeface="Times New Roman" panose="02020603050405020304"/>
                <a:ea typeface="微软雅黑" panose="020B0503020204020204" pitchFamily="34" charset="-122"/>
              </a:rPr>
              <a:t>外源性酸</a:t>
            </a:r>
            <a:endParaRPr lang="zh-CN" altLang="en-US" sz="2000" b="1"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en-US" sz="2000" dirty="0">
                <a:latin typeface="Times New Roman" panose="02020603050405020304"/>
                <a:ea typeface="微软雅黑" panose="020B0503020204020204" pitchFamily="34" charset="-122"/>
              </a:rPr>
              <a:t>从事制酸、汽车电池、电镀材料、化肥及酿酒行业等</a:t>
            </a:r>
            <a:endParaRPr lang="zh-CN" altLang="en-US" sz="2000"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en-US" sz="2000" dirty="0">
                <a:latin typeface="Times New Roman" panose="02020603050405020304"/>
                <a:ea typeface="微软雅黑" panose="020B0503020204020204" pitchFamily="34" charset="-122"/>
              </a:rPr>
              <a:t>及长期大量饮用酸性饮料；特点是一般破坏前牙的唇面。</a:t>
            </a:r>
            <a:endParaRPr lang="zh-CN" altLang="en-US" sz="2000" dirty="0">
              <a:latin typeface="Times New Roman" panose="02020603050405020304"/>
              <a:ea typeface="微软雅黑" panose="020B0503020204020204" pitchFamily="34" charset="-122"/>
            </a:endParaRPr>
          </a:p>
        </p:txBody>
      </p:sp>
      <p:sp>
        <p:nvSpPr>
          <p:cNvPr id="47112" name="Shape 103"/>
          <p:cNvSpPr>
            <a:spLocks noChangeArrowheads="1"/>
          </p:cNvSpPr>
          <p:nvPr/>
        </p:nvSpPr>
        <p:spPr bwMode="auto">
          <a:xfrm>
            <a:off x="477838" y="4856163"/>
            <a:ext cx="9321800" cy="148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2.</a:t>
            </a:r>
            <a:r>
              <a:rPr lang="zh-CN" altLang="en-US" sz="2000" b="1" dirty="0">
                <a:latin typeface="Times New Roman" panose="02020603050405020304"/>
                <a:ea typeface="微软雅黑" panose="020B0503020204020204" pitchFamily="34" charset="-122"/>
              </a:rPr>
              <a:t>内源性酸</a:t>
            </a:r>
            <a:endParaRPr lang="zh-CN" altLang="en-US" sz="2000" b="1"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zh-CN" sz="2000" dirty="0">
                <a:latin typeface="Times New Roman" panose="02020603050405020304"/>
                <a:ea typeface="微软雅黑" panose="020B0503020204020204" pitchFamily="34" charset="-122"/>
                <a:sym typeface="等线" panose="02010600030101010101" charset="-122"/>
              </a:rPr>
              <a:t>各种原因导致的胃液反流，</a:t>
            </a:r>
            <a:endParaRPr lang="zh-CN" altLang="zh-CN" sz="2000" dirty="0">
              <a:latin typeface="Times New Roman" panose="02020603050405020304"/>
              <a:ea typeface="微软雅黑" panose="020B0503020204020204" pitchFamily="34" charset="-122"/>
              <a:sym typeface="等线" panose="02010600030101010101"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zh-CN" sz="2000" dirty="0">
                <a:latin typeface="Times New Roman" panose="02020603050405020304"/>
                <a:ea typeface="微软雅黑" panose="020B0503020204020204" pitchFamily="34" charset="-122"/>
                <a:sym typeface="等线" panose="02010600030101010101" charset="-122"/>
              </a:rPr>
              <a:t>特点是一般破坏牙齿的舌腭侧。</a:t>
            </a:r>
            <a:endParaRPr lang="zh-CN" altLang="zh-CN" sz="2000" dirty="0">
              <a:latin typeface="Times New Roman" panose="02020603050405020304"/>
              <a:ea typeface="微软雅黑" panose="020B0503020204020204" pitchFamily="34" charset="-122"/>
              <a:sym typeface="等线" panose="02010600030101010101" charset="-122"/>
            </a:endParaRPr>
          </a:p>
        </p:txBody>
      </p:sp>
      <p:sp>
        <p:nvSpPr>
          <p:cNvPr id="51208" name="矩形 3"/>
          <p:cNvSpPr>
            <a:spLocks noChangeArrowheads="1"/>
          </p:cNvSpPr>
          <p:nvPr/>
        </p:nvSpPr>
        <p:spPr bwMode="auto">
          <a:xfrm>
            <a:off x="477838" y="2949575"/>
            <a:ext cx="197961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2" name="Shape 103"/>
          <p:cNvSpPr/>
          <p:nvPr/>
        </p:nvSpPr>
        <p:spPr>
          <a:xfrm>
            <a:off x="476250" y="2333625"/>
            <a:ext cx="8030873" cy="1024890"/>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6250" y="1692787"/>
            <a:ext cx="30276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（一）漱口</a:t>
            </a:r>
            <a:r>
              <a:rPr lang="zh-CN" altLang="en-US" sz="2800" b="1" dirty="0" smtClean="0">
                <a:latin typeface="Times New Roman" panose="02020603050405020304"/>
                <a:ea typeface="微软雅黑" panose="020B0503020204020204" pitchFamily="34" charset="-122"/>
              </a:rPr>
              <a:t>的作用</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2757724" y="755114"/>
            <a:ext cx="2494441" cy="743665"/>
          </a:xfrm>
          <a:prstGeom prst="rect">
            <a:avLst/>
          </a:prstGeom>
        </p:spPr>
        <p:txBody>
          <a:bodyPr wrap="squar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一、漱口</a:t>
            </a:r>
            <a:endParaRPr lang="en-US" altLang="zh-CN" sz="3200" b="1" dirty="0">
              <a:latin typeface="Times New Roman" panose="02020603050405020304"/>
              <a:ea typeface="微软雅黑" panose="020B0503020204020204" pitchFamily="34" charset="-122"/>
            </a:endParaRPr>
          </a:p>
        </p:txBody>
      </p:sp>
      <p:pic>
        <p:nvPicPr>
          <p:cNvPr id="3" name="图片 2" descr="漱口的方法"/>
          <p:cNvPicPr>
            <a:picLocks noChangeAspect="1"/>
          </p:cNvPicPr>
          <p:nvPr/>
        </p:nvPicPr>
        <p:blipFill>
          <a:blip r:embed="rId1"/>
          <a:stretch>
            <a:fillRect/>
          </a:stretch>
        </p:blipFill>
        <p:spPr>
          <a:xfrm>
            <a:off x="5554980" y="487045"/>
            <a:ext cx="5803265" cy="5875655"/>
          </a:xfrm>
          <a:prstGeom prst="rect">
            <a:avLst/>
          </a:prstGeom>
        </p:spPr>
      </p:pic>
      <p:sp>
        <p:nvSpPr>
          <p:cNvPr id="4" name="文本框 3"/>
          <p:cNvSpPr txBox="1"/>
          <p:nvPr/>
        </p:nvSpPr>
        <p:spPr>
          <a:xfrm>
            <a:off x="832485" y="2431415"/>
            <a:ext cx="4552315" cy="3322955"/>
          </a:xfrm>
          <a:prstGeom prst="rect">
            <a:avLst/>
          </a:prstGeom>
          <a:noFill/>
        </p:spPr>
        <p:txBody>
          <a:bodyPr wrap="square" rtlCol="0" anchor="t">
            <a:spAutoFit/>
          </a:bodyPr>
          <a:p>
            <a:pPr fontAlgn="auto">
              <a:lnSpc>
                <a:spcPct val="150000"/>
              </a:lnSpc>
            </a:pP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漱口是利用液体含漱从而清洁口腔的方法。通过漱口可清除食物残渣和部分松动的软垢，以及口腔内容易借助含漱力量而被清除的污物和异味。注意漱口不能替代刷牙。</a:t>
            </a:r>
            <a:endParaRPr lang="zh-CN" altLang="en-US" sz="2000">
              <a:latin typeface="微软雅黑" panose="020B0503020204020204" pitchFamily="34" charset="-122"/>
              <a:ea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rPr>
              <a:t>     治疗性漱口水含有氟化物有助于防止或减少蛀牙。</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endParaRPr lang="zh-CN" altLang="en-US"/>
          </a:p>
        </p:txBody>
      </p:sp>
      <p:sp>
        <p:nvSpPr>
          <p:cNvPr id="49157"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54276" name="矩形 9"/>
          <p:cNvSpPr>
            <a:spLocks noChangeArrowheads="1"/>
          </p:cNvSpPr>
          <p:nvPr/>
        </p:nvSpPr>
        <p:spPr bwMode="auto">
          <a:xfrm>
            <a:off x="2540477" y="828358"/>
            <a:ext cx="688848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八、</a:t>
            </a:r>
            <a:r>
              <a:rPr lang="zh-CN" altLang="zh-CN" sz="3200" b="1">
                <a:latin typeface="Times New Roman" panose="02020603050405020304" pitchFamily="18" charset="0"/>
                <a:ea typeface="微软雅黑" panose="020B0503020204020204" pitchFamily="34" charset="-122"/>
              </a:rPr>
              <a:t>牙发育异常和结构异常</a:t>
            </a:r>
            <a:endParaRPr lang="zh-CN" altLang="zh-CN" sz="3200" b="1">
              <a:latin typeface="Times New Roman" panose="02020603050405020304" pitchFamily="18" charset="0"/>
              <a:ea typeface="微软雅黑" panose="020B0503020204020204" pitchFamily="34" charset="-122"/>
            </a:endParaRPr>
          </a:p>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sym typeface="+mn-ea"/>
              </a:rPr>
              <a:t>九、</a:t>
            </a:r>
            <a:r>
              <a:rPr lang="zh-CN" altLang="zh-CN" sz="3200" b="1">
                <a:latin typeface="Times New Roman" panose="02020603050405020304" pitchFamily="18" charset="0"/>
                <a:ea typeface="微软雅黑" panose="020B0503020204020204" pitchFamily="34" charset="-122"/>
                <a:sym typeface="+mn-ea"/>
              </a:rPr>
              <a:t>先天性梅毒牙  </a:t>
            </a:r>
            <a:r>
              <a:rPr lang="zh-CN" altLang="en-US" sz="3200" b="1">
                <a:latin typeface="Times New Roman" panose="02020603050405020304" pitchFamily="18" charset="0"/>
                <a:ea typeface="微软雅黑" panose="020B0503020204020204" pitchFamily="34" charset="-122"/>
                <a:sym typeface="+mn-ea"/>
              </a:rPr>
              <a:t>十</a:t>
            </a:r>
            <a:r>
              <a:rPr lang="zh-CN" altLang="zh-CN" sz="3200" b="1">
                <a:latin typeface="Times New Roman" panose="02020603050405020304" pitchFamily="18" charset="0"/>
                <a:ea typeface="微软雅黑" panose="020B0503020204020204" pitchFamily="34" charset="-122"/>
                <a:sym typeface="+mn-ea"/>
              </a:rPr>
              <a:t>、牙齿形态异常</a:t>
            </a:r>
            <a:endParaRPr lang="zh-CN" altLang="zh-CN" sz="3200" b="1">
              <a:latin typeface="Times New Roman" panose="02020603050405020304" pitchFamily="18" charset="0"/>
              <a:ea typeface="微软雅黑" panose="020B0503020204020204" pitchFamily="34" charset="-122"/>
            </a:endParaRPr>
          </a:p>
          <a:p>
            <a:pPr algn="ctr" eaLnBrk="1" hangingPunct="1">
              <a:lnSpc>
                <a:spcPct val="150000"/>
              </a:lnSpc>
              <a:spcBef>
                <a:spcPct val="0"/>
              </a:spcBef>
              <a:buClr>
                <a:srgbClr val="127FB8"/>
              </a:buClr>
              <a:buFont typeface="Arial" panose="020B0604020202020204" pitchFamily="34" charset="0"/>
              <a:buNone/>
            </a:pPr>
            <a:endParaRPr lang="en-US" altLang="zh-CN" sz="3200" b="1">
              <a:latin typeface="Times New Roman" panose="02020603050405020304" pitchFamily="18" charset="0"/>
              <a:ea typeface="微软雅黑" panose="020B0503020204020204" pitchFamily="34" charset="-122"/>
            </a:endParaRPr>
          </a:p>
        </p:txBody>
      </p:sp>
      <p:pic>
        <p:nvPicPr>
          <p:cNvPr id="2" name="图片 1" descr="牙釉质发育不全"/>
          <p:cNvPicPr>
            <a:picLocks noChangeAspect="1"/>
          </p:cNvPicPr>
          <p:nvPr/>
        </p:nvPicPr>
        <p:blipFill>
          <a:blip r:embed="rId1"/>
          <a:stretch>
            <a:fillRect/>
          </a:stretch>
        </p:blipFill>
        <p:spPr>
          <a:xfrm>
            <a:off x="280670" y="2735580"/>
            <a:ext cx="4609465" cy="2591435"/>
          </a:xfrm>
          <a:prstGeom prst="rect">
            <a:avLst/>
          </a:prstGeom>
        </p:spPr>
      </p:pic>
      <p:sp>
        <p:nvSpPr>
          <p:cNvPr id="3" name="文本框 2"/>
          <p:cNvSpPr txBox="1"/>
          <p:nvPr/>
        </p:nvSpPr>
        <p:spPr>
          <a:xfrm>
            <a:off x="1581785" y="5607685"/>
            <a:ext cx="2245995" cy="368300"/>
          </a:xfrm>
          <a:prstGeom prst="rect">
            <a:avLst/>
          </a:prstGeom>
          <a:noFill/>
        </p:spPr>
        <p:txBody>
          <a:bodyPr wrap="square" rtlCol="0">
            <a:spAutoFit/>
          </a:bodyPr>
          <a:p>
            <a:r>
              <a:rPr lang="zh-CN" altLang="en-US"/>
              <a:t>牙釉质发育不全</a:t>
            </a:r>
            <a:endParaRPr lang="zh-CN" altLang="en-US"/>
          </a:p>
        </p:txBody>
      </p:sp>
      <p:pic>
        <p:nvPicPr>
          <p:cNvPr id="4" name="图片 3" descr="先天性梅毒牙"/>
          <p:cNvPicPr>
            <a:picLocks noChangeAspect="1"/>
          </p:cNvPicPr>
          <p:nvPr/>
        </p:nvPicPr>
        <p:blipFill>
          <a:blip r:embed="rId2"/>
          <a:stretch>
            <a:fillRect/>
          </a:stretch>
        </p:blipFill>
        <p:spPr>
          <a:xfrm>
            <a:off x="4017010" y="2637790"/>
            <a:ext cx="4488815" cy="2787015"/>
          </a:xfrm>
          <a:prstGeom prst="rect">
            <a:avLst/>
          </a:prstGeom>
        </p:spPr>
      </p:pic>
      <p:sp>
        <p:nvSpPr>
          <p:cNvPr id="5" name="文本框 4"/>
          <p:cNvSpPr txBox="1"/>
          <p:nvPr/>
        </p:nvSpPr>
        <p:spPr>
          <a:xfrm>
            <a:off x="5520055" y="5607685"/>
            <a:ext cx="1868805" cy="368300"/>
          </a:xfrm>
          <a:prstGeom prst="rect">
            <a:avLst/>
          </a:prstGeom>
          <a:noFill/>
        </p:spPr>
        <p:txBody>
          <a:bodyPr wrap="square" rtlCol="0">
            <a:spAutoFit/>
          </a:bodyPr>
          <a:p>
            <a:r>
              <a:rPr lang="zh-CN" altLang="en-US"/>
              <a:t>先天性梅毒牙</a:t>
            </a:r>
            <a:endParaRPr lang="zh-CN" altLang="en-US"/>
          </a:p>
        </p:txBody>
      </p:sp>
      <p:pic>
        <p:nvPicPr>
          <p:cNvPr id="6" name="图片 5" descr="融合牙"/>
          <p:cNvPicPr>
            <a:picLocks noChangeAspect="1"/>
          </p:cNvPicPr>
          <p:nvPr/>
        </p:nvPicPr>
        <p:blipFill>
          <a:blip r:embed="rId3"/>
          <a:stretch>
            <a:fillRect/>
          </a:stretch>
        </p:blipFill>
        <p:spPr>
          <a:xfrm>
            <a:off x="8381365" y="2735580"/>
            <a:ext cx="3507105" cy="3050540"/>
          </a:xfrm>
          <a:prstGeom prst="rect">
            <a:avLst/>
          </a:prstGeom>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第三节 牙髓病</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682" name="文本框 7"/>
          <p:cNvSpPr txBox="1">
            <a:spLocks noChangeArrowheads="1"/>
          </p:cNvSpPr>
          <p:nvPr/>
        </p:nvSpPr>
        <p:spPr bwMode="auto">
          <a:xfrm>
            <a:off x="477838" y="1911350"/>
            <a:ext cx="1056957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solidFill>
                  <a:srgbClr val="3B3838"/>
                </a:solidFill>
                <a:latin typeface="Times New Roman" panose="02020603050405020304" pitchFamily="18" charset="0"/>
                <a:ea typeface="微软雅黑" panose="020B0503020204020204" pitchFamily="34" charset="-122"/>
              </a:rPr>
              <a:t>微生物因素（最常见）</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71683" name="文本框 1"/>
          <p:cNvSpPr txBox="1">
            <a:spLocks noChangeArrowheads="1"/>
          </p:cNvSpPr>
          <p:nvPr/>
        </p:nvSpPr>
        <p:spPr bwMode="auto">
          <a:xfrm>
            <a:off x="555308" y="2948305"/>
            <a:ext cx="1056957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1</a:t>
            </a:r>
            <a:r>
              <a:rPr lang="zh-CN" altLang="en-US" sz="2000">
                <a:solidFill>
                  <a:srgbClr val="3B3838"/>
                </a:solidFill>
                <a:latin typeface="Times New Roman" panose="02020603050405020304" pitchFamily="18" charset="0"/>
                <a:ea typeface="微软雅黑" panose="020B0503020204020204" pitchFamily="34" charset="-122"/>
              </a:rPr>
              <a:t>）急慢性创伤；（</a:t>
            </a:r>
            <a:r>
              <a:rPr lang="en-US" altLang="zh-CN" sz="2000">
                <a:solidFill>
                  <a:srgbClr val="3B3838"/>
                </a:solidFill>
                <a:latin typeface="Times New Roman" panose="02020603050405020304" pitchFamily="18" charset="0"/>
                <a:ea typeface="微软雅黑" panose="020B0503020204020204" pitchFamily="34" charset="-122"/>
              </a:rPr>
              <a:t>2</a:t>
            </a:r>
            <a:r>
              <a:rPr lang="zh-CN" altLang="en-US" sz="2000">
                <a:solidFill>
                  <a:srgbClr val="3B3838"/>
                </a:solidFill>
                <a:latin typeface="Times New Roman" panose="02020603050405020304" pitchFamily="18" charset="0"/>
                <a:ea typeface="微软雅黑" panose="020B0503020204020204" pitchFamily="34" charset="-122"/>
              </a:rPr>
              <a:t>）过高的温度刺激或温度骤然改变；</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r>
              <a:rPr lang="en-US"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3</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r>
              <a:rPr lang="zh-CN" altLang="en-US" sz="2000">
                <a:solidFill>
                  <a:srgbClr val="3B3838"/>
                </a:solidFill>
                <a:latin typeface="Times New Roman" panose="02020603050405020304" pitchFamily="18" charset="0"/>
                <a:ea typeface="微软雅黑" panose="020B0503020204020204" pitchFamily="34" charset="-122"/>
              </a:rPr>
              <a:t>相邻或对颌牙采用异种金属修复体，或使用牙髓电活力测试、离子导入治疗、电外科手术时操作不当等；</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r>
              <a:rPr lang="en-US"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4</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）激光。</a:t>
            </a:r>
            <a:endPar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p:txBody>
      </p:sp>
      <p:sp>
        <p:nvSpPr>
          <p:cNvPr id="71684" name="文本框 6"/>
          <p:cNvSpPr txBox="1">
            <a:spLocks noChangeArrowheads="1"/>
          </p:cNvSpPr>
          <p:nvPr/>
        </p:nvSpPr>
        <p:spPr bwMode="auto">
          <a:xfrm>
            <a:off x="477838" y="2464118"/>
            <a:ext cx="105695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2.</a:t>
            </a:r>
            <a:r>
              <a:rPr lang="zh-CN" altLang="en-US" sz="2000" b="1">
                <a:solidFill>
                  <a:srgbClr val="3B3838"/>
                </a:solidFill>
                <a:latin typeface="Times New Roman" panose="02020603050405020304" pitchFamily="18" charset="0"/>
                <a:ea typeface="微软雅黑" panose="020B0503020204020204" pitchFamily="34" charset="-122"/>
              </a:rPr>
              <a:t>物理因素</a:t>
            </a:r>
            <a:endParaRPr lang="zh-CN" altLang="en-US" sz="1800">
              <a:solidFill>
                <a:srgbClr val="3B3838"/>
              </a:solidFill>
              <a:latin typeface="Times New Roman" panose="02020603050405020304" pitchFamily="18" charset="0"/>
              <a:ea typeface="微软雅黑" panose="020B0503020204020204" pitchFamily="34" charset="-122"/>
            </a:endParaRPr>
          </a:p>
        </p:txBody>
      </p:sp>
      <p:sp>
        <p:nvSpPr>
          <p:cNvPr id="71686" name="文本框 1"/>
          <p:cNvSpPr txBox="1">
            <a:spLocks noChangeArrowheads="1"/>
          </p:cNvSpPr>
          <p:nvPr/>
        </p:nvSpPr>
        <p:spPr bwMode="auto">
          <a:xfrm>
            <a:off x="477838" y="4636135"/>
            <a:ext cx="105695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1</a:t>
            </a:r>
            <a:r>
              <a:rPr lang="zh-CN" altLang="en-US" sz="2000">
                <a:solidFill>
                  <a:srgbClr val="3B3838"/>
                </a:solidFill>
                <a:latin typeface="Times New Roman" panose="02020603050405020304" pitchFamily="18" charset="0"/>
                <a:ea typeface="微软雅黑" panose="020B0503020204020204" pitchFamily="34" charset="-122"/>
              </a:rPr>
              <a:t>）充填材料、酸蚀剂、粘结剂；</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2</a:t>
            </a:r>
            <a:r>
              <a:rPr lang="zh-CN" altLang="en-US" sz="2000">
                <a:solidFill>
                  <a:srgbClr val="3B3838"/>
                </a:solidFill>
                <a:latin typeface="Times New Roman" panose="02020603050405020304" pitchFamily="18" charset="0"/>
                <a:ea typeface="微软雅黑" panose="020B0503020204020204" pitchFamily="34" charset="-122"/>
              </a:rPr>
              <a:t>）消毒药物。</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71687" name="文本框 6"/>
          <p:cNvSpPr txBox="1">
            <a:spLocks noChangeArrowheads="1"/>
          </p:cNvSpPr>
          <p:nvPr/>
        </p:nvSpPr>
        <p:spPr bwMode="auto">
          <a:xfrm>
            <a:off x="555308" y="4082098"/>
            <a:ext cx="105695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3.</a:t>
            </a:r>
            <a:r>
              <a:rPr lang="zh-CN" altLang="en-US" sz="2000" b="1">
                <a:solidFill>
                  <a:srgbClr val="3B3838"/>
                </a:solidFill>
                <a:latin typeface="Times New Roman" panose="02020603050405020304" pitchFamily="18" charset="0"/>
                <a:ea typeface="微软雅黑" panose="020B0503020204020204" pitchFamily="34" charset="-122"/>
              </a:rPr>
              <a:t>化学性因素</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71688" name="文本框 3"/>
          <p:cNvSpPr txBox="1">
            <a:spLocks noChangeArrowheads="1"/>
          </p:cNvSpPr>
          <p:nvPr/>
        </p:nvSpPr>
        <p:spPr bwMode="auto">
          <a:xfrm>
            <a:off x="555308" y="5452745"/>
            <a:ext cx="105695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4.</a:t>
            </a:r>
            <a:r>
              <a:rPr lang="zh-CN" altLang="en-US" sz="2000" b="1">
                <a:solidFill>
                  <a:srgbClr val="3B3838"/>
                </a:solidFill>
                <a:latin typeface="Times New Roman" panose="02020603050405020304" pitchFamily="18" charset="0"/>
                <a:ea typeface="微软雅黑" panose="020B0503020204020204" pitchFamily="34" charset="-122"/>
              </a:rPr>
              <a:t>免疫因素</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71689" name="矩形 11"/>
          <p:cNvSpPr>
            <a:spLocks noChangeArrowheads="1"/>
          </p:cNvSpPr>
          <p:nvPr/>
        </p:nvSpPr>
        <p:spPr bwMode="auto">
          <a:xfrm>
            <a:off x="4780598" y="1006475"/>
            <a:ext cx="2621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牙髓病的</a:t>
            </a:r>
            <a:r>
              <a:rPr lang="zh-CN" altLang="en-US" sz="3200" b="1">
                <a:latin typeface="Times New Roman" panose="02020603050405020304" pitchFamily="18" charset="0"/>
                <a:ea typeface="微软雅黑" panose="020B0503020204020204" pitchFamily="34" charset="-122"/>
                <a:sym typeface="等线" panose="02010600030101010101" charset="-122"/>
              </a:rPr>
              <a:t>病因</a:t>
            </a:r>
            <a:endParaRPr lang="zh-CN" altLang="zh-CN" sz="3200" b="1">
              <a:latin typeface="Times New Roman" panose="02020603050405020304" pitchFamily="18" charset="0"/>
              <a:ea typeface="微软雅黑" panose="020B0503020204020204" pitchFamily="34" charset="-122"/>
              <a:sym typeface="等线" panose="02010600030101010101" charset="-122"/>
            </a:endParaRPr>
          </a:p>
        </p:txBody>
      </p:sp>
      <p:pic>
        <p:nvPicPr>
          <p:cNvPr id="2" name="图片 1" descr="牙髓炎1"/>
          <p:cNvPicPr>
            <a:picLocks noChangeAspect="1"/>
          </p:cNvPicPr>
          <p:nvPr/>
        </p:nvPicPr>
        <p:blipFill>
          <a:blip r:embed="rId1"/>
          <a:stretch>
            <a:fillRect/>
          </a:stretch>
        </p:blipFill>
        <p:spPr>
          <a:xfrm>
            <a:off x="4446905" y="3909060"/>
            <a:ext cx="3467100" cy="2311400"/>
          </a:xfrm>
          <a:prstGeom prst="rect">
            <a:avLst/>
          </a:prstGeom>
        </p:spPr>
      </p:pic>
      <p:pic>
        <p:nvPicPr>
          <p:cNvPr id="3" name="图片 2" descr="牙髓炎2"/>
          <p:cNvPicPr>
            <a:picLocks noChangeAspect="1"/>
          </p:cNvPicPr>
          <p:nvPr/>
        </p:nvPicPr>
        <p:blipFill>
          <a:blip r:embed="rId2"/>
          <a:stretch>
            <a:fillRect/>
          </a:stretch>
        </p:blipFill>
        <p:spPr>
          <a:xfrm>
            <a:off x="7825105" y="3858260"/>
            <a:ext cx="2571750" cy="2412365"/>
          </a:xfrm>
          <a:prstGeom prst="rect">
            <a:avLst/>
          </a:prstGeom>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9699" name="矩形 8"/>
          <p:cNvSpPr>
            <a:spLocks noChangeArrowheads="1"/>
          </p:cNvSpPr>
          <p:nvPr/>
        </p:nvSpPr>
        <p:spPr bwMode="auto">
          <a:xfrm>
            <a:off x="477838" y="1346200"/>
            <a:ext cx="1783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病例摘要</a:t>
            </a:r>
            <a:r>
              <a:rPr lang="en-US" altLang="zh-CN" b="1">
                <a:latin typeface="Times New Roman" panose="02020603050405020304" pitchFamily="18" charset="0"/>
                <a:ea typeface="微软雅黑" panose="020B0503020204020204" pitchFamily="34" charset="-122"/>
              </a:rPr>
              <a:t>1</a:t>
            </a:r>
            <a:endParaRPr lang="en-US" altLang="zh-CN"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79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柳某，男性， 40 岁，司机，因左上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牙自发性剧烈跳痛 1 天前来就诊。</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患者 4 天前开始出现左侧上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牙自发性阵发性疼痛，遇</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冷</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热剌激疼痛加重，并伴夜间疼痛明显的现象，服用止痛药症状不能缓解，且疼痛持续时间逐渐延长。近 1  来，疼痛呈持续性的跳痛，须经常用冷水含漱方减轻疼痛，左上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牙有咬合</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不</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适感。</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704" name="矩形 11"/>
          <p:cNvSpPr>
            <a:spLocks noChangeArrowheads="1"/>
          </p:cNvSpPr>
          <p:nvPr/>
        </p:nvSpPr>
        <p:spPr bwMode="auto">
          <a:xfrm>
            <a:off x="4790123" y="893763"/>
            <a:ext cx="2621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zh-CN" sz="3200" b="1">
                <a:latin typeface="Times New Roman" panose="02020603050405020304" pitchFamily="18" charset="0"/>
                <a:ea typeface="微软雅黑" panose="020B0503020204020204" pitchFamily="34" charset="-122"/>
                <a:sym typeface="等线" panose="02010600030101010101" charset="-122"/>
              </a:rPr>
              <a:t>牙髓炎</a:t>
            </a:r>
            <a:r>
              <a:rPr lang="zh-CN" altLang="zh-CN" sz="3200" b="1">
                <a:latin typeface="Times New Roman" panose="02020603050405020304" pitchFamily="18" charset="0"/>
                <a:ea typeface="微软雅黑" panose="020B0503020204020204" pitchFamily="34" charset="-122"/>
                <a:sym typeface="等线" panose="02010600030101010101" charset="-122"/>
              </a:rPr>
              <a:t>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5" name="图片 4" descr="牙髓炎面容"/>
          <p:cNvPicPr>
            <a:picLocks noChangeAspect="1"/>
          </p:cNvPicPr>
          <p:nvPr/>
        </p:nvPicPr>
        <p:blipFill>
          <a:blip r:embed="rId1"/>
          <a:stretch>
            <a:fillRect/>
          </a:stretch>
        </p:blipFill>
        <p:spPr>
          <a:xfrm>
            <a:off x="6532880" y="2589530"/>
            <a:ext cx="4762500" cy="2976880"/>
          </a:xfrm>
          <a:prstGeom prst="rect">
            <a:avLst/>
          </a:prstGeom>
        </p:spPr>
      </p:pic>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238885" y="4003040"/>
            <a:ext cx="8154035" cy="147637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1.应做何种诊断?诊断</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 出现咬合不适的原因是什么?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 应采取何种治疗方法？</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8885" y="3571875"/>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
        <p:nvSpPr>
          <p:cNvPr id="5" name="文本框 4"/>
          <p:cNvSpPr txBox="1"/>
          <p:nvPr/>
        </p:nvSpPr>
        <p:spPr>
          <a:xfrm>
            <a:off x="1139190" y="1669415"/>
            <a:ext cx="5111115" cy="1753235"/>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临床检查</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近中邻面龋坏，探痛不敏感，有轻度叩痛，牙齿无松动  ，冷测疼痛不加重，热测可引起剧烈疼痛，牙髓活力电测试反应较对侧同名牙迟钝。牙龈正常。 X 片显示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近中冠部透射影及髓</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龋齿x片"/>
          <p:cNvPicPr>
            <a:picLocks noChangeAspect="1"/>
          </p:cNvPicPr>
          <p:nvPr/>
        </p:nvPicPr>
        <p:blipFill>
          <a:blip r:embed="rId1"/>
          <a:stretch>
            <a:fillRect/>
          </a:stretch>
        </p:blipFill>
        <p:spPr>
          <a:xfrm>
            <a:off x="6530975" y="1586865"/>
            <a:ext cx="3543935" cy="2416175"/>
          </a:xfrm>
          <a:prstGeom prst="rect">
            <a:avLst/>
          </a:prstGeom>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094740" y="1626870"/>
            <a:ext cx="6240145" cy="4661535"/>
          </a:xfrm>
          <a:prstGeom prst="rect">
            <a:avLst/>
          </a:prstGeom>
          <a:noFill/>
        </p:spPr>
        <p:txBody>
          <a:bodyPr wrap="square" rtlCol="0">
            <a:spAutoFit/>
          </a:bodyPr>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诊断:本病例的临床诊断为急性牙髓炎（化脓性牙髓炎）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诊断依据:首先它的疼痛具有自发性持续性跳痛的特点;对温度试验的反应为 热剌激可以加重疼痛，而冷剌激则可缓解疼痛症状，符合化服性炎症的表现。其次 从病史中可以了解到，患者在发病初期有急性牙髓炎典型的疼痛表现一一自发性 阵发性痛、夜间痛、温度剌激加剧疼痛、疼痛不能定位。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2.急性牙髓炎初期 ，由于炎症局限在冠髓，因此患者通常不会有咬合不适的症状，随着炎症的不断发展，根髓可受到波及，炎性渗出物和坏死物经根尖孔扩展到 根尖周组织，而出现咀嚼痛和叩痛 。</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化脓性牙髓炎"/>
          <p:cNvPicPr>
            <a:picLocks noChangeAspect="1"/>
          </p:cNvPicPr>
          <p:nvPr/>
        </p:nvPicPr>
        <p:blipFill>
          <a:blip r:embed="rId1"/>
          <a:stretch>
            <a:fillRect/>
          </a:stretch>
        </p:blipFill>
        <p:spPr>
          <a:xfrm>
            <a:off x="7334885" y="1626870"/>
            <a:ext cx="3810000" cy="4445000"/>
          </a:xfrm>
          <a:prstGeom prst="rect">
            <a:avLst/>
          </a:prstGeom>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094740" y="1626870"/>
            <a:ext cx="6240145" cy="922020"/>
          </a:xfrm>
          <a:prstGeom prst="rect">
            <a:avLst/>
          </a:prstGeom>
          <a:noFill/>
        </p:spPr>
        <p:txBody>
          <a:bodyPr wrap="square" rtlCol="0">
            <a:spAutoFit/>
          </a:bodyPr>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治疗方法</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根管治疗</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冠修复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根管治疗"/>
          <p:cNvPicPr>
            <a:picLocks noChangeAspect="1"/>
          </p:cNvPicPr>
          <p:nvPr/>
        </p:nvPicPr>
        <p:blipFill>
          <a:blip r:embed="rId1"/>
          <a:stretch>
            <a:fillRect/>
          </a:stretch>
        </p:blipFill>
        <p:spPr>
          <a:xfrm>
            <a:off x="3321685" y="1901825"/>
            <a:ext cx="7205345" cy="4248150"/>
          </a:xfrm>
          <a:prstGeom prst="rect">
            <a:avLst/>
          </a:prstGeom>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9699" name="矩形 8"/>
          <p:cNvSpPr>
            <a:spLocks noChangeArrowheads="1"/>
          </p:cNvSpPr>
          <p:nvPr/>
        </p:nvSpPr>
        <p:spPr bwMode="auto">
          <a:xfrm>
            <a:off x="609283" y="1417955"/>
            <a:ext cx="1783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病例摘要</a:t>
            </a:r>
            <a:r>
              <a:rPr lang="en-US" altLang="zh-CN" b="1">
                <a:latin typeface="Times New Roman" panose="02020603050405020304" pitchFamily="18" charset="0"/>
                <a:ea typeface="微软雅黑" panose="020B0503020204020204" pitchFamily="34" charset="-122"/>
              </a:rPr>
              <a:t>2</a:t>
            </a:r>
            <a:endParaRPr lang="en-US" altLang="zh-CN"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33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陈</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某</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，男性， 50 岁，工人，因左上后牙自发性阵痛、冷热痛、咬合痛 4 天，伴夜间 痛 1天而就诊。</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患者 4 天来左上后牙有自发性阵发性疼痛，遇冷热剌激疼痛加重，有咬合疼痛，自觉牙</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龈</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肿胀， 1天前开始出现因疼痛而夜间不能入睡现象。左上后牙</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牙龈</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有反复肿胀史 3 年。</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704" name="矩形 11"/>
          <p:cNvSpPr>
            <a:spLocks noChangeArrowheads="1"/>
          </p:cNvSpPr>
          <p:nvPr/>
        </p:nvSpPr>
        <p:spPr bwMode="auto">
          <a:xfrm>
            <a:off x="4790123" y="893763"/>
            <a:ext cx="2621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zh-CN" sz="3200" b="1">
                <a:latin typeface="Times New Roman" panose="02020603050405020304" pitchFamily="18" charset="0"/>
                <a:ea typeface="微软雅黑" panose="020B0503020204020204" pitchFamily="34" charset="-122"/>
                <a:sym typeface="等线" panose="02010600030101010101" charset="-122"/>
              </a:rPr>
              <a:t>牙髓炎</a:t>
            </a:r>
            <a:r>
              <a:rPr lang="zh-CN" altLang="zh-CN" sz="3200" b="1">
                <a:latin typeface="Times New Roman" panose="02020603050405020304" pitchFamily="18" charset="0"/>
                <a:ea typeface="微软雅黑" panose="020B0503020204020204" pitchFamily="34" charset="-122"/>
                <a:sym typeface="等线" panose="02010600030101010101" charset="-122"/>
              </a:rPr>
              <a:t>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4" name="图片 3" descr="牙髓炎4"/>
          <p:cNvPicPr>
            <a:picLocks noChangeAspect="1"/>
          </p:cNvPicPr>
          <p:nvPr/>
        </p:nvPicPr>
        <p:blipFill>
          <a:blip r:embed="rId1"/>
          <a:srcRect l="11490" r="16900" b="-1345"/>
          <a:stretch>
            <a:fillRect/>
          </a:stretch>
        </p:blipFill>
        <p:spPr>
          <a:xfrm>
            <a:off x="6527165" y="1957705"/>
            <a:ext cx="4547235" cy="3732530"/>
          </a:xfrm>
          <a:prstGeom prst="rect">
            <a:avLst/>
          </a:prstGeom>
        </p:spPr>
      </p:pic>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238885" y="4370070"/>
            <a:ext cx="8154035" cy="147637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1.临床诊断是什么?有哪些诊断依据?</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 治疗原则是什么?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 应来取哪些治疗方法才能获得较理想的治疗效果?</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8885" y="3848100"/>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
        <p:nvSpPr>
          <p:cNvPr id="5" name="文本框 4"/>
          <p:cNvSpPr txBox="1"/>
          <p:nvPr/>
        </p:nvSpPr>
        <p:spPr>
          <a:xfrm>
            <a:off x="1238885" y="1326515"/>
            <a:ext cx="5111115" cy="2676525"/>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临床检查</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牙根</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充血肿胀，</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腭</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侧牙跟退缩，膊侧牙周袋深 6 mm ，袋内有</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脓</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性分泌物，牙石 (+ +)，探</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无龋</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坏，</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牙合</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面磨耗不均匀，叩痛(+ +)，松动 Ⅱ度，冷热</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刺</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激可引发疼痛，有咬合创伤 。X 片显示:26颊侧牙槽骨吸收</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至根中</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腭</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侧吸收至根 尖 1/3，根周膜增宽</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逆行性牙髓炎"/>
          <p:cNvPicPr>
            <a:picLocks noChangeAspect="1"/>
          </p:cNvPicPr>
          <p:nvPr/>
        </p:nvPicPr>
        <p:blipFill>
          <a:blip r:embed="rId1"/>
          <a:stretch>
            <a:fillRect/>
          </a:stretch>
        </p:blipFill>
        <p:spPr>
          <a:xfrm>
            <a:off x="6350000" y="1386840"/>
            <a:ext cx="4855210" cy="3641725"/>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459865" y="1942465"/>
            <a:ext cx="8641080" cy="4154170"/>
          </a:xfrm>
          <a:prstGeom prst="rect">
            <a:avLst/>
          </a:prstGeom>
          <a:noFill/>
        </p:spPr>
        <p:txBody>
          <a:bodyPr wrap="square" rtlCol="0">
            <a:spAutoFit/>
          </a:bodyPr>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1.诊断:本病例的临床诊断为逆行性牙髓炎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诊断依据:①患牙有严重的牙周炎的表现一 一深达根尖的牙周袋 ，牙齿松动， 牙槽骨吸收;</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②患牙出现自发痛 、阵发痛 、冷热剌激痛 、夜间痛等典型的急性牙髓炎症状;</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③患牙未查及可引起牙髓病变的牙体硬组织疾病;</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④ X 片显26根尖周有牙槽骨吸收。</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537335" y="1626870"/>
            <a:ext cx="8851265" cy="3784600"/>
          </a:xfrm>
          <a:prstGeom prst="rect">
            <a:avLst/>
          </a:prstGeom>
          <a:noFill/>
        </p:spPr>
        <p:txBody>
          <a:bodyPr wrap="square" rtlCol="0">
            <a:spAutoFit/>
          </a:bodyPr>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治疗原则：本病例是牙髓牙周联合病变，应尽可能保留患牙，在根管治疗的同时进行牙周治疗。</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治疗方法：本病例中的患牙牙含面磨耗不均匀，颊、腭侧牙槽骨吸收程度不一致   ，颊侧吸收较少，说明患牙既有牙周的炎症又伴有咬合受力不平衡，因此，患牙在进行完善的根管治疗的同时，应及时地做牙周治疗 ，包括龈上洁治 、龈下刮治和消除牙周袋的 手术治疗，辅以局部或全身的抗菌素药物治疗。并注意进行调牙合，消除始创伤。只 有这样才能真正达到消除炎症，保留患牙的目的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5" name="矩形 4"/>
          <p:cNvSpPr/>
          <p:nvPr/>
        </p:nvSpPr>
        <p:spPr>
          <a:xfrm>
            <a:off x="3905885" y="1570777"/>
            <a:ext cx="5600700" cy="1383665"/>
          </a:xfrm>
          <a:prstGeom prst="rect">
            <a:avLst/>
          </a:prstGeom>
        </p:spPr>
        <p:txBody>
          <a:bodyPr wrap="square">
            <a:spAutoFit/>
          </a:bodyPr>
          <a:lstStyle/>
          <a:p>
            <a:pPr>
              <a:lnSpc>
                <a:spcPct val="150000"/>
              </a:lnSpc>
              <a:buClr>
                <a:srgbClr val="127FB8"/>
              </a:buClr>
            </a:pPr>
            <a:r>
              <a:rPr lang="zh-CN" altLang="en-US" sz="2800" b="1" dirty="0" smtClean="0">
                <a:sym typeface="+mn-ea"/>
              </a:rPr>
              <a:t>正确刷牙的意义</a:t>
            </a:r>
            <a:endParaRPr lang="zh-CN" altLang="en-US" sz="2800" b="1" dirty="0"/>
          </a:p>
          <a:p>
            <a:pPr>
              <a:lnSpc>
                <a:spcPct val="150000"/>
              </a:lnSpc>
              <a:buClr>
                <a:srgbClr val="127FB8"/>
              </a:buClr>
            </a:pPr>
            <a:endParaRPr lang="zh-CN" altLang="en-US" sz="2800" b="1" dirty="0">
              <a:latin typeface="Times New Roman" panose="02020603050405020304"/>
              <a:ea typeface="微软雅黑" panose="020B0503020204020204" pitchFamily="34" charset="-122"/>
            </a:endParaRPr>
          </a:p>
        </p:txBody>
      </p:sp>
      <p:sp>
        <p:nvSpPr>
          <p:cNvPr id="8" name="文本框 7"/>
          <p:cNvSpPr txBox="1"/>
          <p:nvPr/>
        </p:nvSpPr>
        <p:spPr>
          <a:xfrm>
            <a:off x="2080260" y="2228850"/>
            <a:ext cx="8188325" cy="2399665"/>
          </a:xfrm>
          <a:prstGeom prst="rect">
            <a:avLst/>
          </a:prstGeom>
          <a:noFill/>
        </p:spPr>
        <p:txBody>
          <a:bodyPr wrap="square" rtlCol="0">
            <a:spAutoFit/>
          </a:bodyPr>
          <a:lstStyle/>
          <a:p>
            <a:pPr>
              <a:lnSpc>
                <a:spcPct val="150000"/>
              </a:lnSpc>
              <a:buClr>
                <a:srgbClr val="127FB8"/>
              </a:buClr>
            </a:pPr>
            <a:r>
              <a:rPr lang="zh-CN" altLang="en-US" sz="2000" b="1" dirty="0" smtClean="0">
                <a:sym typeface="+mn-ea"/>
              </a:rPr>
              <a:t>爱护牙齿，刷牙很关键。然而，很多人晚上不刷牙！</a:t>
            </a:r>
            <a:endParaRPr lang="zh-CN" altLang="en-US" sz="2000" b="1" dirty="0" smtClean="0"/>
          </a:p>
          <a:p>
            <a:pPr>
              <a:lnSpc>
                <a:spcPct val="150000"/>
              </a:lnSpc>
              <a:buClr>
                <a:srgbClr val="127FB8"/>
              </a:buClr>
            </a:pPr>
            <a:r>
              <a:rPr lang="zh-CN" altLang="en-US" sz="2000" b="1" dirty="0" smtClean="0">
                <a:sym typeface="+mn-ea"/>
              </a:rPr>
              <a:t>那些睡前不刷牙的人，最后。。。。。。</a:t>
            </a:r>
            <a:endParaRPr lang="zh-CN" altLang="en-US" sz="2000" b="1" dirty="0" smtClean="0"/>
          </a:p>
          <a:p>
            <a:pPr algn="ctr"/>
            <a:r>
              <a:rPr lang="zh-CN" altLang="en-US" sz="2000" b="1" dirty="0" smtClean="0">
                <a:sym typeface="+mn-ea"/>
              </a:rPr>
              <a:t>细菌会在口腔里快速繁殖</a:t>
            </a:r>
            <a:endParaRPr lang="zh-CN" altLang="en-US" sz="2000" b="1" dirty="0" smtClean="0"/>
          </a:p>
          <a:p>
            <a:pPr algn="ctr"/>
            <a:r>
              <a:rPr lang="zh-CN" altLang="en-US" sz="2000" b="1" dirty="0" smtClean="0">
                <a:sym typeface="+mn-ea"/>
              </a:rPr>
              <a:t>（因为在睡觉的时候不会吞咽）</a:t>
            </a:r>
            <a:endParaRPr lang="zh-CN" altLang="en-US" sz="2000" b="1" dirty="0" smtClean="0"/>
          </a:p>
          <a:p>
            <a:pPr algn="ctr"/>
            <a:r>
              <a:rPr lang="zh-CN" altLang="en-US" sz="2000" b="1" dirty="0" smtClean="0">
                <a:sym typeface="+mn-ea"/>
              </a:rPr>
              <a:t>很可能患上口腔疾病</a:t>
            </a:r>
            <a:endParaRPr lang="zh-CN" altLang="en-US" sz="2000" b="1" dirty="0"/>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矩形 1"/>
          <p:cNvSpPr/>
          <p:nvPr/>
        </p:nvSpPr>
        <p:spPr>
          <a:xfrm>
            <a:off x="5143980" y="985838"/>
            <a:ext cx="1915909" cy="584775"/>
          </a:xfrm>
          <a:prstGeom prst="rect">
            <a:avLst/>
          </a:prstGeom>
        </p:spPr>
        <p:txBody>
          <a:bodyPr wrap="none">
            <a:spAutoFit/>
          </a:bodyPr>
          <a:lstStyle/>
          <a:p>
            <a:pPr algn="ctr"/>
            <a:r>
              <a:rPr lang="zh-CN" altLang="en-US" sz="2800" b="1" dirty="0">
                <a:solidFill>
                  <a:prstClr val="black"/>
                </a:solidFill>
                <a:latin typeface="Times New Roman" panose="02020603050405020304"/>
                <a:ea typeface="微软雅黑" panose="020B0503020204020204" pitchFamily="34" charset="-122"/>
              </a:rPr>
              <a:t> </a:t>
            </a:r>
            <a:r>
              <a:rPr lang="zh-CN" altLang="en-US" sz="3200" b="1" dirty="0">
                <a:solidFill>
                  <a:prstClr val="black"/>
                </a:solidFill>
                <a:latin typeface="Times New Roman" panose="02020603050405020304"/>
                <a:ea typeface="微软雅黑" panose="020B0503020204020204" pitchFamily="34" charset="-122"/>
              </a:rPr>
              <a:t>二、刷牙</a:t>
            </a:r>
            <a:endParaRPr lang="zh-CN" altLang="en-US" sz="2000" dirty="0"/>
          </a:p>
        </p:txBody>
      </p:sp>
      <p:pic>
        <p:nvPicPr>
          <p:cNvPr id="3" name="内容占位符 4"/>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2870454" y="4120133"/>
            <a:ext cx="6608221" cy="2034093"/>
          </a:xfrm>
          <a:prstGeom prst="rect">
            <a:avLst/>
          </a:prstGeom>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271905" y="1315085"/>
            <a:ext cx="487870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慢性牙髓炎和牙髓坏死</a:t>
            </a:r>
            <a:endParaRPr lang="zh-CN" altLang="en-US" sz="2800" b="1">
              <a:latin typeface="微软雅黑" panose="020B0503020204020204" pitchFamily="34" charset="-122"/>
              <a:ea typeface="微软雅黑" panose="020B0503020204020204" pitchFamily="34" charset="-122"/>
            </a:endParaRPr>
          </a:p>
        </p:txBody>
      </p:sp>
      <p:pic>
        <p:nvPicPr>
          <p:cNvPr id="4" name="图片 3" descr="牙髓坏死"/>
          <p:cNvPicPr>
            <a:picLocks noChangeAspect="1"/>
          </p:cNvPicPr>
          <p:nvPr/>
        </p:nvPicPr>
        <p:blipFill>
          <a:blip r:embed="rId1"/>
          <a:stretch>
            <a:fillRect/>
          </a:stretch>
        </p:blipFill>
        <p:spPr>
          <a:xfrm>
            <a:off x="2928620" y="2127885"/>
            <a:ext cx="5715000" cy="3797300"/>
          </a:xfrm>
          <a:prstGeom prst="rect">
            <a:avLst/>
          </a:prstGeom>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第四节 根尖周病</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699" name="矩形 8"/>
          <p:cNvSpPr>
            <a:spLocks noChangeArrowheads="1"/>
          </p:cNvSpPr>
          <p:nvPr/>
        </p:nvSpPr>
        <p:spPr bwMode="auto">
          <a:xfrm>
            <a:off x="477838" y="1346200"/>
            <a:ext cx="19608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b="1">
                <a:latin typeface="Times New Roman" panose="02020603050405020304" pitchFamily="18" charset="0"/>
                <a:ea typeface="微软雅黑" panose="020B0503020204020204" pitchFamily="34" charset="-122"/>
              </a:rPr>
              <a:t>  </a:t>
            </a:r>
            <a:r>
              <a:rPr lang="zh-CN" altLang="en-US" b="1">
                <a:latin typeface="Times New Roman" panose="02020603050405020304" pitchFamily="18" charset="0"/>
                <a:ea typeface="微软雅黑" panose="020B0503020204020204" pitchFamily="34" charset="-122"/>
              </a:rPr>
              <a:t>病例摘要</a:t>
            </a:r>
            <a:r>
              <a:rPr lang="en-US" altLang="zh-CN" b="1">
                <a:latin typeface="Times New Roman" panose="02020603050405020304" pitchFamily="18" charset="0"/>
                <a:ea typeface="微软雅黑" panose="020B0503020204020204" pitchFamily="34" charset="-122"/>
              </a:rPr>
              <a:t>1</a:t>
            </a:r>
            <a:endParaRPr lang="en-US" altLang="zh-CN"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33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高某 ，男，35 岁，工人 。</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主诉:左上后牙痛1周。</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现病史 :1周前左上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牙痛，不能用左侧咀嚼食物，近 2 天左面颊部肿胀，局部疼痛呈持续性跳痛 ，全身乏力，因口服消炎止痛药不能缓解前来就医。</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既往史:喜欢吃有韧性的食物，经常用牙齿开酒瓶盖 。</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传染病史和药物过敏 史。</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704" name="矩形 11"/>
          <p:cNvSpPr>
            <a:spLocks noChangeArrowheads="1"/>
          </p:cNvSpPr>
          <p:nvPr/>
        </p:nvSpPr>
        <p:spPr bwMode="auto">
          <a:xfrm>
            <a:off x="4586923" y="893763"/>
            <a:ext cx="3027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zh-CN" sz="3200" b="1">
                <a:latin typeface="Times New Roman" panose="02020603050405020304" pitchFamily="18" charset="0"/>
                <a:ea typeface="微软雅黑" panose="020B0503020204020204" pitchFamily="34" charset="-122"/>
                <a:sym typeface="等线" panose="02010600030101010101" charset="-122"/>
              </a:rPr>
              <a:t>根尖周炎</a:t>
            </a:r>
            <a:r>
              <a:rPr lang="zh-CN" altLang="zh-CN" sz="3200" b="1">
                <a:latin typeface="Times New Roman" panose="02020603050405020304" pitchFamily="18" charset="0"/>
                <a:ea typeface="微软雅黑" panose="020B0503020204020204" pitchFamily="34" charset="-122"/>
                <a:sym typeface="等线" panose="02010600030101010101" charset="-122"/>
              </a:rPr>
              <a:t>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2" name="图片 1" descr="急性根尖周炎"/>
          <p:cNvPicPr>
            <a:picLocks noChangeAspect="1"/>
          </p:cNvPicPr>
          <p:nvPr/>
        </p:nvPicPr>
        <p:blipFill>
          <a:blip r:embed="rId1"/>
          <a:stretch>
            <a:fillRect/>
          </a:stretch>
        </p:blipFill>
        <p:spPr>
          <a:xfrm>
            <a:off x="6600190" y="2247900"/>
            <a:ext cx="3604260" cy="3551555"/>
          </a:xfrm>
          <a:prstGeom prst="rect">
            <a:avLst/>
          </a:prstGeom>
        </p:spPr>
      </p:pic>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172210" y="4281805"/>
            <a:ext cx="8154035" cy="147637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1.诊断和诊断依据是什么?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2.本病例的发病原因是 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 治疗原则是什么?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8885" y="3693160"/>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
        <p:nvSpPr>
          <p:cNvPr id="5" name="文本框 4"/>
          <p:cNvSpPr txBox="1"/>
          <p:nvPr/>
        </p:nvSpPr>
        <p:spPr>
          <a:xfrm>
            <a:off x="1172210" y="1016635"/>
            <a:ext cx="7213600" cy="2584450"/>
          </a:xfrm>
          <a:prstGeom prst="rect">
            <a:avLst/>
          </a:prstGeom>
          <a:noFill/>
        </p:spPr>
        <p:txBody>
          <a:bodyPr wrap="square" rtlCol="0">
            <a:spAutoFit/>
          </a:bodyPr>
          <a:p>
            <a:pPr fontAlgn="auto">
              <a:lnSpc>
                <a:spcPct val="150000"/>
              </a:lnSpc>
            </a:pPr>
            <a:r>
              <a:rPr lang="zh-CN" altLang="en-US" sz="2800" b="1">
                <a:latin typeface="微软雅黑" panose="020B0503020204020204" pitchFamily="34" charset="-122"/>
                <a:ea typeface="微软雅黑" panose="020B0503020204020204" pitchFamily="34" charset="-122"/>
              </a:rPr>
              <a:t>临床检查</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牙合面重度磨损，牙尖高陡，近</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中发育沟越过边缘嵴，表面涂浓碘后，发育沟内着色。松动</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Ⅱ</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度，叩诊( + ++)，牙髓活力电测仪测试无反应。移行沟变浅，扪痛，有波动感 。左面颊部红肿，扪痛 。量体温 38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，•WBC 11</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*10^9/L</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牙隐裂"/>
          <p:cNvPicPr>
            <a:picLocks noChangeAspect="1"/>
          </p:cNvPicPr>
          <p:nvPr/>
        </p:nvPicPr>
        <p:blipFill>
          <a:blip r:embed="rId1"/>
          <a:stretch>
            <a:fillRect/>
          </a:stretch>
        </p:blipFill>
        <p:spPr>
          <a:xfrm>
            <a:off x="5848985" y="3063240"/>
            <a:ext cx="3990975" cy="2993390"/>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459230" y="1626870"/>
            <a:ext cx="8895715" cy="5077460"/>
          </a:xfrm>
          <a:prstGeom prst="rect">
            <a:avLst/>
          </a:prstGeom>
          <a:noFill/>
        </p:spPr>
        <p:txBody>
          <a:bodyPr wrap="square" rtlCol="0">
            <a:spAutoFit/>
          </a:bodyPr>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1.诊断:急性根尖周炎</a:t>
            </a:r>
            <a:r>
              <a:rPr lang="zh-CN" altLang="en-US">
                <a:latin typeface="微软雅黑" panose="020B0503020204020204" pitchFamily="34" charset="-122"/>
                <a:ea typeface="微软雅黑" panose="020B0503020204020204" pitchFamily="34" charset="-122"/>
                <a:cs typeface="微软雅黑" panose="020B0503020204020204" pitchFamily="34" charset="-122"/>
              </a:rPr>
              <a:t>（化脓性根尖周炎）</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诊断依据</a:t>
            </a:r>
            <a:r>
              <a:rPr lang="en-US" altLang="zh-CN">
                <a:latin typeface="微软雅黑" panose="020B0503020204020204" pitchFamily="34" charset="-122"/>
                <a:ea typeface="微软雅黑" panose="020B0503020204020204" pitchFamily="34" charset="-122"/>
                <a:cs typeface="微软雅黑" panose="020B0503020204020204" pitchFamily="34" charset="-122"/>
              </a:rPr>
              <a:t>:①患者平时有用牙开瓶盖的习惯和咀嚼较硬的食物;②牙齿重度磨损，牙尖高陡;③牙齿牙含面有隐裂;④松动 Ⅱ</a:t>
            </a:r>
            <a:r>
              <a:rPr lang="en-US" altLang="zh-CN">
                <a:latin typeface="微软雅黑" panose="020B0503020204020204" pitchFamily="34" charset="-122"/>
                <a:ea typeface="微软雅黑" panose="020B0503020204020204" pitchFamily="34" charset="-122"/>
                <a:cs typeface="微软雅黑" panose="020B0503020204020204" pitchFamily="34" charset="-122"/>
              </a:rPr>
              <a:t>度;⑤叩痛(+++);⑥局部有扪痛和 波动感;⑦左面颊部红肿;③伴有体温升高等全身症状。</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2.本病例的发病原因：由于牙齿重度磨损，患者有不良习惯，使牙齿损伤，造成牙齿有隐裂，细菌可通过隐裂引起牙髓感染，最后导致根尖周组织的炎症。 隐裂不易发现，只有在出现牙髓炎或根尖周炎时才会被引起重视。为了防止隐裂， 最好应改变饮食习惯和咬</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硬物的习惯，减少牙齿的病理性磨损  ，达到保护牙齿的目的，并防止根尖周病的发生。</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094740" y="1626870"/>
            <a:ext cx="8695690" cy="3415030"/>
          </a:xfrm>
          <a:prstGeom prst="rect">
            <a:avLst/>
          </a:prstGeom>
          <a:noFill/>
        </p:spPr>
        <p:txBody>
          <a:bodyPr wrap="square" rtlCol="0">
            <a:spAutoFit/>
          </a:bodyPr>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治疗原则</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应急处理。首先开放髓腔，引流根尖的服液，局部有波动感的在麻醉下行脓</a:t>
            </a:r>
            <a:r>
              <a:rPr lang="zh-CN" altLang="en-US">
                <a:latin typeface="微软雅黑" panose="020B0503020204020204" pitchFamily="34" charset="-122"/>
                <a:ea typeface="微软雅黑" panose="020B0503020204020204" pitchFamily="34" charset="-122"/>
                <a:cs typeface="微软雅黑" panose="020B0503020204020204" pitchFamily="34" charset="-122"/>
              </a:rPr>
              <a:t>肿切开 .2-3天换 1次药。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 口服消炎和止痛药。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3. 调牙含和用不锈钢丝结扎患牙或做临时冠。</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4 . 根管治疗 。待急性炎症消退后，按常规进行根管扩大和根管消毒，在患者无疼痛，根管内无</a:t>
            </a:r>
            <a:r>
              <a:rPr lang="zh-CN" altLang="en-US">
                <a:latin typeface="微软雅黑" panose="020B0503020204020204" pitchFamily="34" charset="-122"/>
                <a:ea typeface="微软雅黑" panose="020B0503020204020204" pitchFamily="34" charset="-122"/>
                <a:cs typeface="微软雅黑" panose="020B0503020204020204" pitchFamily="34" charset="-122"/>
              </a:rPr>
              <a:t>渗出液，无臭味，患牙叩诊(-)时，做根管充填。在整个根管治疗 过程中，要注意操作准确，减少疼痛。</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sz="3200" b="1">
                <a:solidFill>
                  <a:srgbClr val="404040"/>
                </a:solidFill>
                <a:latin typeface="Times New Roman" panose="02020603050405020304" pitchFamily="18" charset="0"/>
                <a:ea typeface="微软雅黑" panose="020B0503020204020204" pitchFamily="34" charset="-122"/>
                <a:sym typeface="+mn-ea"/>
              </a:rPr>
              <a:t>第五节 牙体牙髓病的治疗方法</a:t>
            </a:r>
            <a:endParaRPr lang="zh-CN" altLang="en-US" sz="3200"/>
          </a:p>
        </p:txBody>
      </p:sp>
      <p:sp>
        <p:nvSpPr>
          <p:cNvPr id="99330" name="矩形 8"/>
          <p:cNvSpPr>
            <a:spLocks noChangeArrowheads="1"/>
          </p:cNvSpPr>
          <p:nvPr/>
        </p:nvSpPr>
        <p:spPr bwMode="auto">
          <a:xfrm>
            <a:off x="481013" y="1881505"/>
            <a:ext cx="1005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2400" b="1">
                <a:latin typeface="Times New Roman" panose="02020603050405020304" pitchFamily="18" charset="0"/>
                <a:ea typeface="微软雅黑" panose="020B0503020204020204" pitchFamily="34" charset="-122"/>
              </a:rPr>
              <a:t>（一）</a:t>
            </a:r>
            <a:r>
              <a:rPr lang="zh-CN" altLang="zh-CN" sz="2400" b="1">
                <a:latin typeface="Times New Roman" panose="02020603050405020304" pitchFamily="18" charset="0"/>
                <a:ea typeface="微软雅黑" panose="020B0503020204020204" pitchFamily="34" charset="-122"/>
              </a:rPr>
              <a:t>再矿化治疗</a:t>
            </a:r>
            <a:r>
              <a:rPr lang="zh-CN" altLang="en-US" sz="2400" b="1">
                <a:latin typeface="Times New Roman" panose="02020603050405020304" pitchFamily="18" charset="0"/>
                <a:ea typeface="微软雅黑" panose="020B0503020204020204" pitchFamily="34" charset="-122"/>
              </a:rPr>
              <a:t>（</a:t>
            </a:r>
            <a:r>
              <a:rPr lang="zh-CN" altLang="zh-CN" sz="2400" b="1">
                <a:latin typeface="Times New Roman" panose="02020603050405020304" pitchFamily="18" charset="0"/>
                <a:ea typeface="微软雅黑" panose="020B0503020204020204" pitchFamily="34" charset="-122"/>
              </a:rPr>
              <a:t>remineralizative</a:t>
            </a:r>
            <a:r>
              <a:rPr lang="en-US" altLang="zh-CN" sz="2400" b="1">
                <a:latin typeface="Times New Roman" panose="02020603050405020304" pitchFamily="18" charset="0"/>
                <a:ea typeface="微软雅黑" panose="020B0503020204020204" pitchFamily="34" charset="-122"/>
              </a:rPr>
              <a:t> </a:t>
            </a:r>
            <a:r>
              <a:rPr lang="zh-CN" altLang="zh-CN" sz="2400" b="1">
                <a:latin typeface="Times New Roman" panose="02020603050405020304" pitchFamily="18" charset="0"/>
                <a:ea typeface="微软雅黑" panose="020B0503020204020204" pitchFamily="34" charset="-122"/>
              </a:rPr>
              <a:t>therapy</a:t>
            </a:r>
            <a:r>
              <a:rPr lang="zh-CN" altLang="en-US" sz="2400" b="1">
                <a:latin typeface="Times New Roman" panose="02020603050405020304" pitchFamily="18" charset="0"/>
                <a:ea typeface="微软雅黑" panose="020B0503020204020204" pitchFamily="34" charset="-122"/>
              </a:rPr>
              <a:t>）</a:t>
            </a:r>
            <a:endParaRPr lang="zh-CN" altLang="zh-CN" sz="2400" b="1">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400" b="1">
                <a:latin typeface="Times New Roman" panose="02020603050405020304" pitchFamily="18" charset="0"/>
                <a:ea typeface="微软雅黑" panose="020B0503020204020204" pitchFamily="34" charset="-122"/>
              </a:rPr>
              <a:t>（二）</a:t>
            </a:r>
            <a:r>
              <a:rPr lang="zh-CN" altLang="zh-CN" sz="2400" b="1">
                <a:latin typeface="Times New Roman" panose="02020603050405020304" pitchFamily="18" charset="0"/>
                <a:ea typeface="微软雅黑" panose="020B0503020204020204" pitchFamily="34" charset="-122"/>
              </a:rPr>
              <a:t>预防性树脂充填</a:t>
            </a:r>
            <a:r>
              <a:rPr lang="zh-CN" altLang="en-US" sz="2400" b="1">
                <a:latin typeface="Times New Roman" panose="02020603050405020304" pitchFamily="18" charset="0"/>
                <a:ea typeface="微软雅黑" panose="020B0503020204020204" pitchFamily="34" charset="-122"/>
              </a:rPr>
              <a:t>（</a:t>
            </a:r>
            <a:r>
              <a:rPr lang="en-US" altLang="zh-CN" sz="2400" b="1">
                <a:latin typeface="Times New Roman" panose="02020603050405020304" pitchFamily="18" charset="0"/>
                <a:ea typeface="微软雅黑" panose="020B0503020204020204" pitchFamily="34" charset="-122"/>
              </a:rPr>
              <a:t> preventive resin restoration </a:t>
            </a:r>
            <a:r>
              <a:rPr lang="zh-CN" altLang="en-US" sz="2400" b="1">
                <a:latin typeface="Times New Roman" panose="02020603050405020304" pitchFamily="18" charset="0"/>
                <a:ea typeface="微软雅黑" panose="020B0503020204020204" pitchFamily="34" charset="-122"/>
              </a:rPr>
              <a:t>）</a:t>
            </a:r>
            <a:endParaRPr lang="zh-CN" altLang="zh-CN" sz="2400" b="1">
              <a:latin typeface="Times New Roman" panose="02020603050405020304" pitchFamily="18" charset="0"/>
              <a:ea typeface="微软雅黑" panose="020B0503020204020204" pitchFamily="34" charset="-122"/>
            </a:endParaRPr>
          </a:p>
        </p:txBody>
      </p:sp>
      <p:sp>
        <p:nvSpPr>
          <p:cNvPr id="99332" name="矩形 9"/>
          <p:cNvSpPr>
            <a:spLocks noChangeArrowheads="1"/>
          </p:cNvSpPr>
          <p:nvPr/>
        </p:nvSpPr>
        <p:spPr bwMode="auto">
          <a:xfrm>
            <a:off x="3541713" y="1006475"/>
            <a:ext cx="5108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一、龋病的非手术治疗技术</a:t>
            </a:r>
            <a:endParaRPr lang="zh-CN" altLang="zh-CN" sz="3200" b="1">
              <a:latin typeface="Times New Roman" panose="02020603050405020304" pitchFamily="18" charset="0"/>
              <a:ea typeface="微软雅黑" panose="020B0503020204020204" pitchFamily="34" charset="-122"/>
            </a:endParaRPr>
          </a:p>
        </p:txBody>
      </p:sp>
      <p:sp>
        <p:nvSpPr>
          <p:cNvPr id="2" name="矩形 1"/>
          <p:cNvSpPr/>
          <p:nvPr/>
        </p:nvSpPr>
        <p:spPr>
          <a:xfrm>
            <a:off x="481013" y="1538923"/>
            <a:ext cx="11229975" cy="500062"/>
          </a:xfrm>
          <a:prstGeom prst="rect">
            <a:avLst/>
          </a:prstGeom>
        </p:spPr>
        <p:txBody>
          <a:bodyPr>
            <a:spAutoFit/>
          </a:bodyPr>
          <a:lstStyle/>
          <a:p>
            <a:pPr>
              <a:lnSpc>
                <a:spcPct val="150000"/>
              </a:lnSpc>
              <a:spcBef>
                <a:spcPts val="0"/>
              </a:spcBef>
              <a:spcAft>
                <a:spcPts val="0"/>
              </a:spcAft>
              <a:defRPr/>
            </a:pPr>
            <a:r>
              <a:rPr lang="zh-CN" altLang="zh-CN" sz="2000" b="1" kern="950" dirty="0">
                <a:solidFill>
                  <a:srgbClr val="000000"/>
                </a:solidFill>
                <a:latin typeface="Times New Roman" panose="02020603050405020304"/>
                <a:ea typeface="微软雅黑" panose="020B0503020204020204" pitchFamily="34" charset="-122"/>
              </a:rPr>
              <a:t>非手术治疗适用于早期龋，主要采用再矿化、预防性树脂充填等技术，终止或消除龋病。</a:t>
            </a:r>
            <a:endParaRPr lang="zh-CN" altLang="zh-CN" sz="1600" b="1" kern="950" dirty="0">
              <a:solidFill>
                <a:srgbClr val="000000"/>
              </a:solidFill>
              <a:latin typeface="Times New Roman" panose="02020603050405020304"/>
              <a:ea typeface="微软雅黑" panose="020B0503020204020204" pitchFamily="34" charset="-122"/>
            </a:endParaRPr>
          </a:p>
        </p:txBody>
      </p:sp>
      <p:pic>
        <p:nvPicPr>
          <p:cNvPr id="3" name="图片 2" descr="窝沟封闭"/>
          <p:cNvPicPr>
            <a:picLocks noChangeAspect="1"/>
          </p:cNvPicPr>
          <p:nvPr/>
        </p:nvPicPr>
        <p:blipFill>
          <a:blip r:embed="rId1"/>
          <a:stretch>
            <a:fillRect/>
          </a:stretch>
        </p:blipFill>
        <p:spPr>
          <a:xfrm>
            <a:off x="1879600" y="3081655"/>
            <a:ext cx="7259320" cy="3232150"/>
          </a:xfrm>
          <a:prstGeom prst="rect">
            <a:avLst/>
          </a:prstGeom>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100354" name="Shape 103"/>
          <p:cNvSpPr>
            <a:spLocks noChangeArrowheads="1"/>
          </p:cNvSpPr>
          <p:nvPr/>
        </p:nvSpPr>
        <p:spPr bwMode="auto">
          <a:xfrm>
            <a:off x="477838" y="1581150"/>
            <a:ext cx="11229975" cy="56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endPar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p:txBody>
      </p:sp>
      <p:sp>
        <p:nvSpPr>
          <p:cNvPr id="100357" name="矩形 8"/>
          <p:cNvSpPr>
            <a:spLocks noChangeArrowheads="1"/>
          </p:cNvSpPr>
          <p:nvPr/>
        </p:nvSpPr>
        <p:spPr bwMode="auto">
          <a:xfrm>
            <a:off x="4025900" y="671513"/>
            <a:ext cx="4699000"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二、龋病的充填</a:t>
            </a:r>
            <a:r>
              <a:rPr lang="zh-CN" altLang="zh-CN" sz="3200" b="1">
                <a:latin typeface="Times New Roman" panose="02020603050405020304" pitchFamily="18" charset="0"/>
                <a:ea typeface="微软雅黑" panose="020B0503020204020204" pitchFamily="34" charset="-122"/>
              </a:rPr>
              <a:t>修复治疗</a:t>
            </a:r>
            <a:endParaRPr lang="zh-CN" altLang="zh-CN" sz="3200" b="1">
              <a:latin typeface="Times New Roman" panose="02020603050405020304" pitchFamily="18" charset="0"/>
              <a:ea typeface="微软雅黑" panose="020B0503020204020204" pitchFamily="34" charset="-122"/>
            </a:endParaRPr>
          </a:p>
        </p:txBody>
      </p:sp>
      <p:pic>
        <p:nvPicPr>
          <p:cNvPr id="2" name="图片 1" descr="树脂充填术"/>
          <p:cNvPicPr>
            <a:picLocks noChangeAspect="1"/>
          </p:cNvPicPr>
          <p:nvPr/>
        </p:nvPicPr>
        <p:blipFill>
          <a:blip r:embed="rId1"/>
          <a:stretch>
            <a:fillRect/>
          </a:stretch>
        </p:blipFill>
        <p:spPr>
          <a:xfrm>
            <a:off x="3054985" y="1581150"/>
            <a:ext cx="6075680" cy="4485005"/>
          </a:xfrm>
          <a:prstGeom prst="rect">
            <a:avLst/>
          </a:prstGeom>
        </p:spPr>
      </p:pic>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102402" name="矩形 8"/>
          <p:cNvSpPr>
            <a:spLocks noChangeArrowheads="1"/>
          </p:cNvSpPr>
          <p:nvPr/>
        </p:nvSpPr>
        <p:spPr bwMode="auto">
          <a:xfrm>
            <a:off x="3156585" y="1012825"/>
            <a:ext cx="58724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三、牙痛的</a:t>
            </a:r>
            <a:r>
              <a:rPr lang="zh-CN" altLang="zh-CN" sz="3200" b="1">
                <a:latin typeface="Times New Roman" panose="02020603050405020304" pitchFamily="18" charset="0"/>
                <a:ea typeface="微软雅黑" panose="020B0503020204020204" pitchFamily="34" charset="-122"/>
              </a:rPr>
              <a:t>应急</a:t>
            </a:r>
            <a:r>
              <a:rPr lang="zh-CN" altLang="en-US" sz="3200" b="1">
                <a:latin typeface="Times New Roman" panose="02020603050405020304" pitchFamily="18" charset="0"/>
                <a:ea typeface="微软雅黑" panose="020B0503020204020204" pitchFamily="34" charset="-122"/>
              </a:rPr>
              <a:t>治疗和根管治疗</a:t>
            </a:r>
            <a:endParaRPr lang="zh-CN" altLang="en-US" sz="3200" b="1">
              <a:latin typeface="Times New Roman" panose="02020603050405020304" pitchFamily="18" charset="0"/>
              <a:ea typeface="微软雅黑" panose="020B0503020204020204" pitchFamily="34" charset="-122"/>
            </a:endParaRPr>
          </a:p>
        </p:txBody>
      </p:sp>
      <p:sp>
        <p:nvSpPr>
          <p:cNvPr id="102405" name="文本框 6"/>
          <p:cNvSpPr txBox="1">
            <a:spLocks noChangeArrowheads="1"/>
          </p:cNvSpPr>
          <p:nvPr/>
        </p:nvSpPr>
        <p:spPr bwMode="auto">
          <a:xfrm>
            <a:off x="477838" y="1604963"/>
            <a:ext cx="105695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solidFill>
                  <a:srgbClr val="3B3838"/>
                </a:solidFill>
                <a:latin typeface="Times New Roman" panose="02020603050405020304" pitchFamily="18" charset="0"/>
                <a:ea typeface="微软雅黑" panose="020B0503020204020204" pitchFamily="34" charset="-122"/>
              </a:rPr>
              <a:t>开髓引流</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102406" name="文本框 6"/>
          <p:cNvSpPr txBox="1">
            <a:spLocks noChangeArrowheads="1"/>
          </p:cNvSpPr>
          <p:nvPr/>
        </p:nvSpPr>
        <p:spPr bwMode="auto">
          <a:xfrm>
            <a:off x="477838" y="2158683"/>
            <a:ext cx="21558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2.</a:t>
            </a:r>
            <a:r>
              <a:rPr lang="zh-CN" altLang="en-US" sz="2000" b="1">
                <a:solidFill>
                  <a:srgbClr val="3B3838"/>
                </a:solidFill>
                <a:latin typeface="Times New Roman" panose="02020603050405020304" pitchFamily="18" charset="0"/>
                <a:ea typeface="微软雅黑" panose="020B0503020204020204" pitchFamily="34" charset="-122"/>
              </a:rPr>
              <a:t>切开排脓</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000" b="1">
                <a:solidFill>
                  <a:srgbClr val="3B3838"/>
                </a:solidFill>
                <a:latin typeface="Times New Roman" panose="02020603050405020304" pitchFamily="18" charset="0"/>
                <a:ea typeface="微软雅黑" panose="020B0503020204020204" pitchFamily="34" charset="-122"/>
              </a:rPr>
              <a:t>3.去除刺激</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000" b="1">
                <a:solidFill>
                  <a:srgbClr val="3B3838"/>
                </a:solidFill>
                <a:latin typeface="Times New Roman" panose="02020603050405020304" pitchFamily="18" charset="0"/>
                <a:ea typeface="微软雅黑" panose="020B0503020204020204" pitchFamily="34" charset="-122"/>
              </a:rPr>
              <a:t>4.调磨改</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000" b="1">
                <a:solidFill>
                  <a:srgbClr val="3B3838"/>
                </a:solidFill>
                <a:latin typeface="Times New Roman" panose="02020603050405020304" pitchFamily="18" charset="0"/>
                <a:ea typeface="微软雅黑" panose="020B0503020204020204" pitchFamily="34" charset="-122"/>
              </a:rPr>
              <a:t>5.消炎止痛</a:t>
            </a:r>
            <a:endParaRPr lang="zh-CN" altLang="en-US" sz="2000" b="1">
              <a:solidFill>
                <a:srgbClr val="3B3838"/>
              </a:solidFill>
              <a:latin typeface="Times New Roman" panose="02020603050405020304" pitchFamily="18" charset="0"/>
              <a:ea typeface="微软雅黑" panose="020B0503020204020204" pitchFamily="34" charset="-122"/>
            </a:endParaRPr>
          </a:p>
        </p:txBody>
      </p:sp>
      <p:pic>
        <p:nvPicPr>
          <p:cNvPr id="2" name="图片 1" descr="开髓术"/>
          <p:cNvPicPr>
            <a:picLocks noChangeAspect="1"/>
          </p:cNvPicPr>
          <p:nvPr/>
        </p:nvPicPr>
        <p:blipFill>
          <a:blip r:embed="rId1"/>
          <a:stretch>
            <a:fillRect/>
          </a:stretch>
        </p:blipFill>
        <p:spPr>
          <a:xfrm>
            <a:off x="2633980" y="1605280"/>
            <a:ext cx="2224405" cy="4654550"/>
          </a:xfrm>
          <a:prstGeom prst="rect">
            <a:avLst/>
          </a:prstGeom>
        </p:spPr>
      </p:pic>
      <p:pic>
        <p:nvPicPr>
          <p:cNvPr id="3" name="图片 2" descr="根管治疗2"/>
          <p:cNvPicPr>
            <a:picLocks noChangeAspect="1"/>
          </p:cNvPicPr>
          <p:nvPr/>
        </p:nvPicPr>
        <p:blipFill>
          <a:blip r:embed="rId2"/>
          <a:stretch>
            <a:fillRect/>
          </a:stretch>
        </p:blipFill>
        <p:spPr>
          <a:xfrm>
            <a:off x="5036185" y="2027555"/>
            <a:ext cx="6146800" cy="3810000"/>
          </a:xfrm>
          <a:prstGeom prst="rect">
            <a:avLst/>
          </a:prstGeom>
        </p:spPr>
      </p:pic>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第五章 牙周疾病</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3525072" y="2243598"/>
            <a:ext cx="5634835" cy="2513679"/>
            <a:chOff x="3535112" y="1452406"/>
            <a:chExt cx="5634835" cy="2513679"/>
          </a:xfrm>
        </p:grpSpPr>
        <p:sp>
          <p:nvSpPr>
            <p:cNvPr id="46" name="椭圆 45"/>
            <p:cNvSpPr/>
            <p:nvPr/>
          </p:nvSpPr>
          <p:spPr>
            <a:xfrm>
              <a:off x="3535112" y="147917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535112" y="2490061"/>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3" name="椭圆 62"/>
            <p:cNvSpPr/>
            <p:nvPr/>
          </p:nvSpPr>
          <p:spPr>
            <a:xfrm>
              <a:off x="3535112" y="344819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398514" y="145240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第一</a:t>
              </a:r>
              <a:r>
                <a:rPr lang="zh-CN" altLang="en-US" b="1" dirty="0" smtClean="0">
                  <a:solidFill>
                    <a:schemeClr val="tx1"/>
                  </a:solidFill>
                  <a:latin typeface="Times New Roman" panose="02020603050405020304"/>
                  <a:ea typeface="微软雅黑" panose="020B0503020204020204" pitchFamily="34" charset="-122"/>
                </a:rPr>
                <a:t>节  牙龈</a:t>
              </a:r>
              <a:r>
                <a:rPr lang="zh-CN" altLang="en-US" b="1" dirty="0">
                  <a:solidFill>
                    <a:schemeClr val="tx1"/>
                  </a:solidFill>
                  <a:latin typeface="Times New Roman" panose="02020603050405020304"/>
                  <a:ea typeface="微软雅黑" panose="020B0503020204020204" pitchFamily="34" charset="-122"/>
                </a:rPr>
                <a:t>病</a:t>
              </a:r>
              <a:endParaRPr lang="zh-CN" altLang="en-US" b="1" dirty="0">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398514" y="2443529"/>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第二</a:t>
              </a:r>
              <a:r>
                <a:rPr lang="zh-CN" altLang="en-US" b="1" dirty="0" smtClean="0">
                  <a:solidFill>
                    <a:schemeClr val="tx1"/>
                  </a:solidFill>
                  <a:latin typeface="Times New Roman" panose="02020603050405020304"/>
                  <a:ea typeface="微软雅黑" panose="020B0503020204020204" pitchFamily="34" charset="-122"/>
                </a:rPr>
                <a:t>节  牙周炎</a:t>
              </a:r>
              <a:endParaRPr lang="zh-CN" altLang="en-US" b="1" dirty="0">
                <a:solidFill>
                  <a:schemeClr val="tx1"/>
                </a:solidFill>
                <a:latin typeface="Times New Roman" panose="02020603050405020304"/>
                <a:ea typeface="微软雅黑" panose="020B0503020204020204" pitchFamily="34" charset="-122"/>
              </a:endParaRPr>
            </a:p>
          </p:txBody>
        </p:sp>
        <p:sp>
          <p:nvSpPr>
            <p:cNvPr id="26" name="矩形: 圆角 25"/>
            <p:cNvSpPr/>
            <p:nvPr/>
          </p:nvSpPr>
          <p:spPr>
            <a:xfrm>
              <a:off x="4398513" y="344819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第三</a:t>
              </a:r>
              <a:r>
                <a:rPr lang="zh-CN" altLang="en-US" b="1" dirty="0" smtClean="0">
                  <a:solidFill>
                    <a:schemeClr val="tx1"/>
                  </a:solidFill>
                  <a:latin typeface="Times New Roman" panose="02020603050405020304"/>
                  <a:ea typeface="微软雅黑" panose="020B0503020204020204" pitchFamily="34" charset="-122"/>
                </a:rPr>
                <a:t>节  牙</a:t>
              </a:r>
              <a:r>
                <a:rPr lang="zh-CN" altLang="en-US" b="1" dirty="0">
                  <a:solidFill>
                    <a:schemeClr val="tx1"/>
                  </a:solidFill>
                  <a:latin typeface="Times New Roman" panose="02020603050405020304"/>
                  <a:ea typeface="微软雅黑" panose="020B0503020204020204" pitchFamily="34" charset="-122"/>
                </a:rPr>
                <a:t>周疾病与全身疾病</a:t>
              </a:r>
              <a:endParaRPr lang="zh-CN" altLang="en-US" b="1" dirty="0">
                <a:solidFill>
                  <a:schemeClr val="tx1"/>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sp>
        <p:nvSpPr>
          <p:cNvPr id="2" name="文本框 1"/>
          <p:cNvSpPr txBox="1"/>
          <p:nvPr/>
        </p:nvSpPr>
        <p:spPr>
          <a:xfrm>
            <a:off x="3021808" y="1861203"/>
            <a:ext cx="6942463" cy="498663"/>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a:solidFill>
                  <a:prstClr val="black"/>
                </a:solidFill>
                <a:latin typeface="Times New Roman" panose="02020603050405020304"/>
                <a:ea typeface="微软雅黑" panose="020B0503020204020204" pitchFamily="34" charset="-122"/>
              </a:rPr>
              <a:t>慢性牙龈炎、慢性牙周炎的病因及临床表现。</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5" name="文本框 34"/>
          <p:cNvSpPr txBox="1"/>
          <p:nvPr/>
        </p:nvSpPr>
        <p:spPr>
          <a:xfrm>
            <a:off x="3021808" y="3465952"/>
            <a:ext cx="7052495" cy="553998"/>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侵袭</a:t>
            </a:r>
            <a:r>
              <a:rPr lang="zh-CN" altLang="en-US" sz="2000" b="1" dirty="0">
                <a:solidFill>
                  <a:prstClr val="black"/>
                </a:solidFill>
                <a:latin typeface="Times New Roman" panose="02020603050405020304"/>
                <a:ea typeface="微软雅黑" panose="020B0503020204020204" pitchFamily="34" charset="-122"/>
              </a:rPr>
              <a:t>性牙周炎的</a:t>
            </a:r>
            <a:r>
              <a:rPr lang="zh-CN" altLang="en-US" sz="2000" b="1" dirty="0" smtClean="0">
                <a:solidFill>
                  <a:prstClr val="black"/>
                </a:solidFill>
                <a:latin typeface="Times New Roman" panose="02020603050405020304"/>
                <a:ea typeface="微软雅黑" panose="020B0503020204020204" pitchFamily="34" charset="-122"/>
              </a:rPr>
              <a:t>病因及临床表现。</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36" name="文本框 35"/>
          <p:cNvSpPr txBox="1"/>
          <p:nvPr/>
        </p:nvSpPr>
        <p:spPr>
          <a:xfrm>
            <a:off x="3021808" y="5043867"/>
            <a:ext cx="6942463" cy="1015663"/>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青春期龈炎</a:t>
            </a:r>
            <a:r>
              <a:rPr lang="zh-CN" altLang="en-US" sz="2000" b="1" dirty="0">
                <a:solidFill>
                  <a:prstClr val="black"/>
                </a:solidFill>
                <a:latin typeface="Times New Roman" panose="02020603050405020304"/>
                <a:ea typeface="微软雅黑" panose="020B0503020204020204" pitchFamily="34" charset="-122"/>
              </a:rPr>
              <a:t>，急性坏死性溃疡性龈炎、药物性牙龈增生、牙龈瘤病因及特点</a:t>
            </a:r>
            <a:r>
              <a:rPr lang="zh-CN" altLang="en-US" sz="2000" b="1" dirty="0" smtClean="0">
                <a:solidFill>
                  <a:prstClr val="black"/>
                </a:solidFill>
                <a:latin typeface="Times New Roman" panose="02020603050405020304"/>
                <a:ea typeface="微软雅黑" panose="020B0503020204020204" pitchFamily="34"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10" name="文本占位符 9"/>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文本框 1"/>
          <p:cNvSpPr txBox="1"/>
          <p:nvPr/>
        </p:nvSpPr>
        <p:spPr>
          <a:xfrm>
            <a:off x="3611245" y="932815"/>
            <a:ext cx="4775200" cy="645160"/>
          </a:xfrm>
          <a:prstGeom prst="rect">
            <a:avLst/>
          </a:prstGeom>
          <a:noFill/>
        </p:spPr>
        <p:txBody>
          <a:bodyPr wrap="square" rtlCol="0" anchor="t">
            <a:spAutoFit/>
          </a:bodyPr>
          <a:p>
            <a:r>
              <a:rPr lang="zh-CN" altLang="en-US" sz="3600" b="1" dirty="0">
                <a:sym typeface="+mn-ea"/>
              </a:rPr>
              <a:t>常见刷牙错误</a:t>
            </a:r>
            <a:r>
              <a:rPr lang="zh-CN" altLang="en-US" sz="3600" b="1" dirty="0" smtClean="0">
                <a:sym typeface="+mn-ea"/>
              </a:rPr>
              <a:t>姿势</a:t>
            </a:r>
            <a:endParaRPr lang="zh-CN" altLang="en-US" sz="3600"/>
          </a:p>
        </p:txBody>
      </p:sp>
      <p:sp>
        <p:nvSpPr>
          <p:cNvPr id="9" name="文本框 8"/>
          <p:cNvSpPr txBox="1"/>
          <p:nvPr/>
        </p:nvSpPr>
        <p:spPr>
          <a:xfrm>
            <a:off x="2219960" y="1998345"/>
            <a:ext cx="7557770" cy="1938020"/>
          </a:xfrm>
          <a:prstGeom prst="rect">
            <a:avLst/>
          </a:prstGeom>
          <a:noFill/>
        </p:spPr>
        <p:txBody>
          <a:bodyPr wrap="square" rtlCol="0" anchor="t">
            <a:spAutoFit/>
          </a:bodyPr>
          <a:p>
            <a:r>
              <a:rPr lang="zh-CN" altLang="en-US" sz="2400" b="1" dirty="0" smtClean="0">
                <a:sym typeface="+mn-ea"/>
              </a:rPr>
              <a:t>错误一 刷牙</a:t>
            </a:r>
            <a:r>
              <a:rPr lang="zh-CN" altLang="en-US" sz="2400" b="1" dirty="0">
                <a:sym typeface="+mn-ea"/>
              </a:rPr>
              <a:t>横着刷</a:t>
            </a:r>
            <a:endParaRPr lang="zh-CN" altLang="en-US" sz="2400" b="1" dirty="0"/>
          </a:p>
          <a:p>
            <a:r>
              <a:rPr lang="zh-CN" altLang="en-US" sz="2400" b="1" dirty="0">
                <a:sym typeface="+mn-ea"/>
              </a:rPr>
              <a:t>刷牙的目的是为了清除牙齿表面和缝隙里的细菌，而不是损伤牙齿本身。横向刷牙一方面无法清除掉牙齿缝隙里的垃圾，同时还可能导致牙齿根部楔形缺损、牙龈损伤、牙本质敏感等问题。</a:t>
            </a:r>
            <a:endParaRPr lang="zh-CN" altLang="en-US" sz="240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70600" y="3489325"/>
            <a:ext cx="3317240" cy="2624455"/>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90" y="4024835"/>
            <a:ext cx="2744273" cy="2020090"/>
          </a:xfrm>
          <a:prstGeom prst="rect">
            <a:avLst/>
          </a:prstGeom>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第一节 牙龈病</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3269283" y="970385"/>
            <a:ext cx="5605780" cy="82994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慢性龈炎</a:t>
            </a:r>
            <a:r>
              <a:rPr lang="zh-CN" altLang="en-US" sz="3200" b="1" dirty="0" smtClean="0">
                <a:latin typeface="Times New Roman" panose="02020603050405020304"/>
                <a:ea typeface="微软雅黑" panose="020B0503020204020204" pitchFamily="34" charset="-122"/>
                <a:cs typeface="Times New Roman" panose="02020603050405020304" pitchFamily="18" charset="0"/>
              </a:rPr>
              <a:t>（</a:t>
            </a:r>
            <a:r>
              <a:rPr lang="en-US" altLang="zh-CN" sz="3200" b="1" dirty="0" smtClean="0">
                <a:latin typeface="Times New Roman" panose="02020603050405020304"/>
                <a:ea typeface="微软雅黑" panose="020B0503020204020204" pitchFamily="34" charset="-122"/>
                <a:cs typeface="Times New Roman" panose="02020603050405020304" pitchFamily="18" charset="0"/>
              </a:rPr>
              <a:t>chronic gingivitis</a:t>
            </a:r>
            <a:r>
              <a:rPr lang="zh-CN" altLang="en-US" sz="3200" b="1" dirty="0" smtClean="0">
                <a:latin typeface="Times New Roman" panose="02020603050405020304"/>
                <a:ea typeface="微软雅黑" panose="020B0503020204020204" pitchFamily="34" charset="-122"/>
                <a:cs typeface="Times New Roman" panose="02020603050405020304" pitchFamily="18" charset="0"/>
              </a:rPr>
              <a:t>）</a:t>
            </a:r>
            <a:endParaRPr lang="en-US" altLang="zh-CN" sz="3200" b="1" dirty="0">
              <a:latin typeface="Times New Roman" panose="02020603050405020304"/>
              <a:ea typeface="微软雅黑" panose="020B0503020204020204" pitchFamily="34" charset="-122"/>
              <a:cs typeface="Times New Roman" panose="02020603050405020304" pitchFamily="18" charset="0"/>
            </a:endParaRPr>
          </a:p>
        </p:txBody>
      </p:sp>
      <p:sp>
        <p:nvSpPr>
          <p:cNvPr id="18" name="矩形 17"/>
          <p:cNvSpPr/>
          <p:nvPr/>
        </p:nvSpPr>
        <p:spPr>
          <a:xfrm>
            <a:off x="490675" y="1693930"/>
            <a:ext cx="106311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6888" y="2193362"/>
            <a:ext cx="4385992" cy="961097"/>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最常见的菌斑性牙龈病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主要病损位于游离龈和龈乳头</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2512" y="1985161"/>
            <a:ext cx="4822588" cy="2880000"/>
          </a:xfrm>
          <a:prstGeom prst="rect">
            <a:avLst/>
          </a:prstGeom>
        </p:spPr>
      </p:pic>
      <p:grpSp>
        <p:nvGrpSpPr>
          <p:cNvPr id="8" name="组合 7"/>
          <p:cNvGrpSpPr/>
          <p:nvPr/>
        </p:nvGrpSpPr>
        <p:grpSpPr>
          <a:xfrm>
            <a:off x="490675" y="3102934"/>
            <a:ext cx="5406606" cy="2383141"/>
            <a:chOff x="496655" y="1807296"/>
            <a:chExt cx="10820400" cy="2383141"/>
          </a:xfrm>
        </p:grpSpPr>
        <p:sp>
          <p:nvSpPr>
            <p:cNvPr id="9" name="矩形 8"/>
            <p:cNvSpPr/>
            <p:nvPr/>
          </p:nvSpPr>
          <p:spPr>
            <a:xfrm>
              <a:off x="509089" y="1807296"/>
              <a:ext cx="2127637"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496655" y="2251445"/>
              <a:ext cx="10820400"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始动</a:t>
              </a:r>
              <a:r>
                <a:rPr lang="zh-CN" altLang="en-US" sz="2000" dirty="0" smtClean="0">
                  <a:solidFill>
                    <a:schemeClr val="bg2">
                      <a:lumMod val="25000"/>
                    </a:schemeClr>
                  </a:solidFill>
                  <a:latin typeface="Times New Roman" panose="02020603050405020304"/>
                  <a:ea typeface="微软雅黑" panose="020B0503020204020204" pitchFamily="34" charset="-122"/>
                </a:rPr>
                <a:t>因子</a:t>
              </a:r>
              <a:r>
                <a:rPr lang="en-US" altLang="zh-CN" sz="2000" dirty="0" smtClean="0">
                  <a:solidFill>
                    <a:schemeClr val="bg2">
                      <a:lumMod val="25000"/>
                    </a:schemeClr>
                  </a:solidFill>
                  <a:latin typeface="Times New Roman" panose="02020603050405020304"/>
                  <a:ea typeface="微软雅黑" panose="020B0503020204020204" pitchFamily="34" charset="-122"/>
                </a:rPr>
                <a:t>—</a:t>
              </a:r>
              <a:r>
                <a:rPr lang="zh-CN" altLang="en-US" sz="2000" dirty="0" smtClean="0">
                  <a:solidFill>
                    <a:schemeClr val="bg2">
                      <a:lumMod val="25000"/>
                    </a:schemeClr>
                  </a:solidFill>
                  <a:latin typeface="Times New Roman" panose="02020603050405020304"/>
                  <a:ea typeface="微软雅黑" panose="020B0503020204020204" pitchFamily="34" charset="-122"/>
                </a:rPr>
                <a:t>牙菌斑</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牙石、食物嵌塞、不良修复体</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口呼吸</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牙列不齐</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2" name="文本框 1"/>
          <p:cNvSpPr txBox="1"/>
          <p:nvPr/>
        </p:nvSpPr>
        <p:spPr>
          <a:xfrm>
            <a:off x="7296665" y="5031559"/>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慢性龈炎的口内表现</a:t>
            </a:r>
            <a:endParaRPr lang="zh-CN" altLang="en-US" dirty="0"/>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531071"/>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8" y="1973626"/>
            <a:ext cx="10933112"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局限于游离龈和龈乳头；前牙区为主</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牙龈颜色鲜红或暗红，质地松软；龈乳头圆钝或呈球状增生，点彩消失</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探诊出血</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龈沟底位于釉牙骨质界处</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5200176" y="970385"/>
            <a:ext cx="180848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慢性龈炎</a:t>
            </a:r>
            <a:endParaRPr lang="en-US" altLang="zh-CN" sz="3200" b="1" dirty="0">
              <a:latin typeface="Times New Roman" panose="02020603050405020304"/>
              <a:ea typeface="微软雅黑" panose="020B0503020204020204" pitchFamily="34" charset="-122"/>
            </a:endParaRPr>
          </a:p>
        </p:txBody>
      </p:sp>
      <p:grpSp>
        <p:nvGrpSpPr>
          <p:cNvPr id="9" name="组合 8"/>
          <p:cNvGrpSpPr/>
          <p:nvPr/>
        </p:nvGrpSpPr>
        <p:grpSpPr>
          <a:xfrm>
            <a:off x="490675" y="3759921"/>
            <a:ext cx="5406607" cy="2010568"/>
            <a:chOff x="-11260399" y="3759921"/>
            <a:chExt cx="10820401" cy="2010568"/>
          </a:xfrm>
        </p:grpSpPr>
        <p:sp>
          <p:nvSpPr>
            <p:cNvPr id="10" name="矩形 9"/>
            <p:cNvSpPr/>
            <p:nvPr/>
          </p:nvSpPr>
          <p:spPr>
            <a:xfrm>
              <a:off x="-11247965" y="3759921"/>
              <a:ext cx="3757370" cy="580865"/>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400" b="1" dirty="0">
                  <a:latin typeface="Times New Roman" panose="02020603050405020304"/>
                  <a:ea typeface="微软雅黑" panose="020B0503020204020204" pitchFamily="34" charset="-122"/>
                </a:rPr>
                <a:t>治疗原则</a:t>
              </a:r>
              <a:endParaRPr lang="en-US" altLang="zh-CN" sz="2400" b="1" dirty="0">
                <a:latin typeface="Times New Roman" panose="02020603050405020304"/>
                <a:ea typeface="微软雅黑" panose="020B0503020204020204" pitchFamily="34" charset="-122"/>
              </a:endParaRPr>
            </a:p>
          </p:txBody>
        </p:sp>
        <p:sp>
          <p:nvSpPr>
            <p:cNvPr id="11" name="文本框 10"/>
            <p:cNvSpPr txBox="1"/>
            <p:nvPr/>
          </p:nvSpPr>
          <p:spPr>
            <a:xfrm>
              <a:off x="-11260399" y="4293161"/>
              <a:ext cx="1082040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口腔卫生宣教</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定期复查、维护</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9" name="矩形 8"/>
          <p:cNvSpPr/>
          <p:nvPr/>
        </p:nvSpPr>
        <p:spPr>
          <a:xfrm>
            <a:off x="2151159" y="901561"/>
            <a:ext cx="7904480" cy="82994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青春期龈炎，妊娠性龈炎，</a:t>
            </a:r>
            <a:r>
              <a:rPr lang="zh-CN" altLang="en-US" sz="3200" b="1" dirty="0">
                <a:latin typeface="Times New Roman" panose="02020603050405020304"/>
                <a:ea typeface="微软雅黑" panose="020B0503020204020204" pitchFamily="34" charset="-122"/>
                <a:sym typeface="+mn-ea"/>
              </a:rPr>
              <a:t>药物性牙龈增生</a:t>
            </a:r>
            <a:endParaRPr lang="zh-CN" altLang="en-US" sz="3200" b="1" dirty="0">
              <a:latin typeface="Times New Roman" panose="02020603050405020304"/>
              <a:ea typeface="微软雅黑" panose="020B0503020204020204" pitchFamily="34" charset="-122"/>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0843" y="1988811"/>
            <a:ext cx="4839004" cy="2880000"/>
          </a:xfrm>
          <a:prstGeom prst="rect">
            <a:avLst/>
          </a:prstGeom>
        </p:spPr>
      </p:pic>
      <p:sp>
        <p:nvSpPr>
          <p:cNvPr id="14" name="文本框 13"/>
          <p:cNvSpPr txBox="1"/>
          <p:nvPr/>
        </p:nvSpPr>
        <p:spPr>
          <a:xfrm>
            <a:off x="1233685" y="5097599"/>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青春期龈炎的口内表现</a:t>
            </a:r>
            <a:endParaRPr lang="zh-CN" altLang="en-US" dirty="0"/>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2513" y="2009676"/>
            <a:ext cx="4335194" cy="2880000"/>
          </a:xfrm>
          <a:prstGeom prst="rect">
            <a:avLst/>
          </a:prstGeom>
        </p:spPr>
      </p:pic>
      <p:sp>
        <p:nvSpPr>
          <p:cNvPr id="4" name="文本框 3"/>
          <p:cNvSpPr txBox="1"/>
          <p:nvPr/>
        </p:nvSpPr>
        <p:spPr>
          <a:xfrm>
            <a:off x="6698615" y="5031559"/>
            <a:ext cx="3220719"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药物性牙龈增生的口内表现</a:t>
            </a:r>
            <a:endParaRPr lang="zh-CN" altLang="en-US" dirty="0"/>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18" name="矩形 17"/>
          <p:cNvSpPr/>
          <p:nvPr/>
        </p:nvSpPr>
        <p:spPr>
          <a:xfrm>
            <a:off x="496888" y="1555957"/>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6887" y="2018912"/>
            <a:ext cx="536098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又称家族性或特发性牙龈纤维瘤病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牙龈组织的弥漫性纤维结缔组织增生，是一种较为罕见的疾病</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1" name="矩形 10"/>
          <p:cNvSpPr/>
          <p:nvPr/>
        </p:nvSpPr>
        <p:spPr>
          <a:xfrm>
            <a:off x="1599719" y="955061"/>
            <a:ext cx="899541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牙龈纤维瘤病</a:t>
            </a:r>
            <a:r>
              <a:rPr lang="zh-CN" altLang="en-US" sz="3200" b="1" dirty="0" smtClean="0">
                <a:latin typeface="Times New Roman" panose="02020603050405020304"/>
                <a:ea typeface="微软雅黑" panose="020B0503020204020204" pitchFamily="34" charset="-122"/>
              </a:rPr>
              <a:t>（</a:t>
            </a:r>
            <a:r>
              <a:rPr lang="en-US" altLang="zh-CN" sz="3200" b="1" kern="950" dirty="0" smtClean="0">
                <a:solidFill>
                  <a:srgbClr val="000000"/>
                </a:solidFill>
                <a:latin typeface="Times New Roman" panose="02020603050405020304"/>
                <a:ea typeface="微软雅黑" panose="020B0503020204020204" pitchFamily="34" charset="-122"/>
              </a:rPr>
              <a:t>hereditary gingival </a:t>
            </a:r>
            <a:r>
              <a:rPr lang="en-US" altLang="zh-CN" sz="3200" b="1" kern="950" dirty="0" err="1" smtClean="0">
                <a:solidFill>
                  <a:srgbClr val="000000"/>
                </a:solidFill>
                <a:latin typeface="Times New Roman" panose="02020603050405020304"/>
                <a:ea typeface="微软雅黑" panose="020B0503020204020204" pitchFamily="34" charset="-122"/>
              </a:rPr>
              <a:t>fibromatosis</a:t>
            </a:r>
            <a:r>
              <a:rPr lang="zh-CN" altLang="en-US" sz="3200" b="1" dirty="0" smtClean="0">
                <a:latin typeface="Times New Roman" panose="02020603050405020304"/>
                <a:ea typeface="微软雅黑" panose="020B0503020204020204" pitchFamily="34" charset="-122"/>
              </a:rPr>
              <a:t>）</a:t>
            </a:r>
            <a:endParaRPr lang="en-US" altLang="zh-CN" sz="3200" b="1" dirty="0">
              <a:latin typeface="Times New Roman" panose="02020603050405020304"/>
              <a:ea typeface="微软雅黑" panose="020B0503020204020204" pitchFamily="34" charset="-122"/>
            </a:endParaRPr>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2513" y="1969664"/>
            <a:ext cx="4313271" cy="2880000"/>
          </a:xfrm>
          <a:prstGeom prst="rect">
            <a:avLst/>
          </a:prstGeom>
        </p:spPr>
      </p:pic>
      <p:grpSp>
        <p:nvGrpSpPr>
          <p:cNvPr id="8" name="组合 7"/>
          <p:cNvGrpSpPr/>
          <p:nvPr/>
        </p:nvGrpSpPr>
        <p:grpSpPr>
          <a:xfrm>
            <a:off x="506413" y="3467665"/>
            <a:ext cx="5513387" cy="1938660"/>
            <a:chOff x="677605" y="1845396"/>
            <a:chExt cx="9269421" cy="1938660"/>
          </a:xfrm>
        </p:grpSpPr>
        <p:sp>
          <p:nvSpPr>
            <p:cNvPr id="9" name="矩形 8"/>
            <p:cNvSpPr/>
            <p:nvPr/>
          </p:nvSpPr>
          <p:spPr>
            <a:xfrm>
              <a:off x="677605" y="1845396"/>
              <a:ext cx="1949068"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677605" y="2306728"/>
              <a:ext cx="926942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病因不明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有家族史</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可能常染色体显性或隐性遗传</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6846570" y="5031559"/>
            <a:ext cx="2811025"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牙龈纤维瘤病的口内表现</a:t>
            </a:r>
            <a:endParaRPr lang="zh-CN" altLang="en-US" dirty="0"/>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542984"/>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7" y="2035241"/>
            <a:ext cx="936148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可幼儿时发病，始于恒牙萌出后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牙龈广泛增生，可累及全口，以上颌磨牙腭侧最为严重</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增生牙龈颜色正常，质韧，表面光滑，不易出血</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4791605" y="949511"/>
            <a:ext cx="262128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牙龈纤维瘤病</a:t>
            </a:r>
            <a:endParaRPr lang="en-US" altLang="zh-CN" sz="3200" b="1" dirty="0">
              <a:latin typeface="Times New Roman" panose="02020603050405020304"/>
              <a:ea typeface="微软雅黑" panose="020B0503020204020204" pitchFamily="34" charset="-122"/>
            </a:endParaRPr>
          </a:p>
        </p:txBody>
      </p:sp>
      <p:grpSp>
        <p:nvGrpSpPr>
          <p:cNvPr id="9" name="组合 8"/>
          <p:cNvGrpSpPr/>
          <p:nvPr/>
        </p:nvGrpSpPr>
        <p:grpSpPr>
          <a:xfrm>
            <a:off x="490674" y="3417021"/>
            <a:ext cx="4581980" cy="2000548"/>
            <a:chOff x="661589" y="1092921"/>
            <a:chExt cx="9069311" cy="2000548"/>
          </a:xfrm>
        </p:grpSpPr>
        <p:sp>
          <p:nvSpPr>
            <p:cNvPr id="10" name="矩形 9"/>
            <p:cNvSpPr/>
            <p:nvPr/>
          </p:nvSpPr>
          <p:spPr>
            <a:xfrm>
              <a:off x="661589" y="1092921"/>
              <a:ext cx="330996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661589" y="1616141"/>
              <a:ext cx="906931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牙龈成形术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翻瓣术结合龈切除术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手术最好在青春期后进行</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18" name="矩形 17"/>
          <p:cNvSpPr/>
          <p:nvPr/>
        </p:nvSpPr>
        <p:spPr>
          <a:xfrm>
            <a:off x="496888" y="1574013"/>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0675" y="2021187"/>
            <a:ext cx="5641838"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一种炎症反应性瘤样增生物，可发生于牙龈乳头或龈缘</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来源于牙周膜及牙龈的结缔组织，因无肿瘤的生物学特征和结构，非真性肿瘤</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487759" y="935396"/>
            <a:ext cx="3231515"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牙龈瘤（</a:t>
            </a:r>
            <a:r>
              <a:rPr lang="en-US" altLang="zh-CN" sz="3200" b="1" dirty="0" err="1">
                <a:latin typeface="Times New Roman" panose="02020603050405020304"/>
                <a:ea typeface="微软雅黑" panose="020B0503020204020204" pitchFamily="34" charset="-122"/>
                <a:cs typeface="Times New Roman" panose="02020603050405020304" pitchFamily="18" charset="0"/>
              </a:rPr>
              <a:t>epulis</a:t>
            </a:r>
            <a:r>
              <a:rPr lang="zh-CN" altLang="en-US" sz="3200" b="1" dirty="0">
                <a:latin typeface="Times New Roman" panose="02020603050405020304"/>
                <a:ea typeface="微软雅黑" panose="020B0503020204020204" pitchFamily="34" charset="-122"/>
                <a:cs typeface="Times New Roman" panose="02020603050405020304" pitchFamily="18" charset="0"/>
              </a:rPr>
              <a:t>）</a:t>
            </a:r>
            <a:endParaRPr lang="en-US" altLang="zh-CN" sz="3200" b="1" dirty="0">
              <a:latin typeface="Times New Roman" panose="02020603050405020304"/>
              <a:ea typeface="微软雅黑" panose="020B0503020204020204" pitchFamily="34" charset="-122"/>
              <a:cs typeface="Times New Roman" panose="02020603050405020304" pitchFamily="18" charset="0"/>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0613" y="1967146"/>
            <a:ext cx="4303217" cy="2880000"/>
          </a:xfrm>
          <a:prstGeom prst="rect">
            <a:avLst/>
          </a:prstGeom>
        </p:spPr>
      </p:pic>
      <p:grpSp>
        <p:nvGrpSpPr>
          <p:cNvPr id="8" name="组合 7"/>
          <p:cNvGrpSpPr/>
          <p:nvPr/>
        </p:nvGrpSpPr>
        <p:grpSpPr>
          <a:xfrm>
            <a:off x="490674" y="3905019"/>
            <a:ext cx="5612841" cy="1591313"/>
            <a:chOff x="369267" y="1381252"/>
            <a:chExt cx="9599780" cy="1591313"/>
          </a:xfrm>
        </p:grpSpPr>
        <p:sp>
          <p:nvSpPr>
            <p:cNvPr id="12" name="矩形 11"/>
            <p:cNvSpPr/>
            <p:nvPr/>
          </p:nvSpPr>
          <p:spPr>
            <a:xfrm>
              <a:off x="379895" y="1381252"/>
              <a:ext cx="1982766"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69267" y="1956902"/>
              <a:ext cx="9599780" cy="1015663"/>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局部刺激因素（菌斑、牙石、食物嵌塞等）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妇女怀孕期间，体内内分泌的改变</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7075081" y="5033918"/>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牙龈瘤的口内表现</a:t>
            </a:r>
            <a:endParaRPr lang="zh-CN" altLang="en-US" dirty="0"/>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18" name="矩形 17"/>
          <p:cNvSpPr/>
          <p:nvPr/>
        </p:nvSpPr>
        <p:spPr>
          <a:xfrm>
            <a:off x="496888" y="1554962"/>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6887" y="2037136"/>
            <a:ext cx="5635625" cy="1015663"/>
          </a:xfrm>
          <a:prstGeom prst="rect">
            <a:avLst/>
          </a:prstGeom>
          <a:noFill/>
        </p:spPr>
        <p:txBody>
          <a:bodyPr wrap="square" rtlCol="0">
            <a:spAutoFit/>
          </a:bodyPr>
          <a:lstStyle/>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称</a:t>
            </a:r>
            <a:r>
              <a:rPr lang="en-US" altLang="zh-CN" sz="2000" dirty="0">
                <a:solidFill>
                  <a:schemeClr val="bg2">
                    <a:lumMod val="25000"/>
                  </a:schemeClr>
                </a:solidFill>
                <a:latin typeface="Times New Roman" panose="02020603050405020304"/>
                <a:ea typeface="微软雅黑" panose="020B0503020204020204" pitchFamily="34" charset="-122"/>
              </a:rPr>
              <a:t>Vincent</a:t>
            </a:r>
            <a:r>
              <a:rPr lang="zh-CN" altLang="en-US" sz="2000" dirty="0">
                <a:solidFill>
                  <a:schemeClr val="bg2">
                    <a:lumMod val="25000"/>
                  </a:schemeClr>
                </a:solidFill>
                <a:latin typeface="Times New Roman" panose="02020603050405020304"/>
                <a:ea typeface="微软雅黑" panose="020B0503020204020204" pitchFamily="34" charset="-122"/>
              </a:rPr>
              <a:t>龈炎、梭杆菌螺旋体性龈炎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发生于龈缘和龈乳头的急性炎症和坏死</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1151733" y="982260"/>
            <a:ext cx="10104120" cy="521970"/>
          </a:xfrm>
          <a:prstGeom prst="rect">
            <a:avLst/>
          </a:prstGeom>
        </p:spPr>
        <p:txBody>
          <a:bodyPr wrap="none">
            <a:spAutoFit/>
          </a:bodyPr>
          <a:lstStyle/>
          <a:p>
            <a:pPr algn="ctr">
              <a:buClr>
                <a:srgbClr val="127FB8"/>
              </a:buClr>
            </a:pPr>
            <a:r>
              <a:rPr lang="zh-CN" altLang="en-US" sz="2800" b="1" dirty="0">
                <a:latin typeface="Times New Roman" panose="02020603050405020304"/>
                <a:ea typeface="微软雅黑" panose="020B0503020204020204" pitchFamily="34" charset="-122"/>
              </a:rPr>
              <a:t>急性坏死性溃疡性龈炎</a:t>
            </a:r>
            <a:r>
              <a:rPr lang="zh-CN" altLang="en-US" sz="2800" b="1" dirty="0" smtClean="0">
                <a:latin typeface="Times New Roman" panose="02020603050405020304"/>
                <a:ea typeface="微软雅黑" panose="020B0503020204020204" pitchFamily="34" charset="-122"/>
              </a:rPr>
              <a:t>（</a:t>
            </a:r>
            <a:r>
              <a:rPr lang="en-US" altLang="zh-CN" sz="2800" b="1" dirty="0" smtClean="0">
                <a:latin typeface="Times New Roman" panose="02020603050405020304"/>
                <a:ea typeface="微软雅黑" panose="020B0503020204020204" pitchFamily="34" charset="-122"/>
                <a:cs typeface="Times New Roman" panose="02020603050405020304" pitchFamily="18" charset="0"/>
              </a:rPr>
              <a:t>acute necrotizing ulcerative gingivitis</a:t>
            </a:r>
            <a:r>
              <a:rPr lang="zh-CN" altLang="en-US" sz="2800" b="1" dirty="0">
                <a:latin typeface="Times New Roman" panose="02020603050405020304"/>
                <a:ea typeface="微软雅黑" panose="020B0503020204020204" pitchFamily="34" charset="-122"/>
              </a:rPr>
              <a:t>）</a:t>
            </a:r>
            <a:endParaRPr lang="en-US" altLang="zh-CN" sz="2800" b="1" dirty="0">
              <a:latin typeface="Times New Roman" panose="02020603050405020304"/>
              <a:ea typeface="微软雅黑" panose="020B0503020204020204" pitchFamily="34" charset="-122"/>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0613" y="1983095"/>
            <a:ext cx="4284797" cy="2880000"/>
          </a:xfrm>
          <a:prstGeom prst="rect">
            <a:avLst/>
          </a:prstGeom>
        </p:spPr>
      </p:pic>
      <p:grpSp>
        <p:nvGrpSpPr>
          <p:cNvPr id="8" name="组合 7"/>
          <p:cNvGrpSpPr/>
          <p:nvPr/>
        </p:nvGrpSpPr>
        <p:grpSpPr>
          <a:xfrm>
            <a:off x="496887" y="3085037"/>
            <a:ext cx="5635625" cy="2500807"/>
            <a:chOff x="379893" y="1484599"/>
            <a:chExt cx="9638748" cy="2500807"/>
          </a:xfrm>
        </p:grpSpPr>
        <p:sp>
          <p:nvSpPr>
            <p:cNvPr id="12" name="矩形 11"/>
            <p:cNvSpPr/>
            <p:nvPr/>
          </p:nvSpPr>
          <p:spPr>
            <a:xfrm>
              <a:off x="379895" y="1484599"/>
              <a:ext cx="1982766"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79893" y="2046414"/>
              <a:ext cx="9638748"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多种微生物（梭形杆菌、螺旋体等）引起的机会性感染</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大量吸烟史、精神压力</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营养不良或全身消耗性疾病</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6963410" y="5031559"/>
            <a:ext cx="3393439"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急性坏死溃疡性龈炎的口内表现</a:t>
            </a:r>
            <a:endParaRPr lang="zh-CN" altLang="en-US" dirty="0"/>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18" name="矩形 17"/>
          <p:cNvSpPr/>
          <p:nvPr/>
        </p:nvSpPr>
        <p:spPr>
          <a:xfrm>
            <a:off x="496888" y="1571559"/>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509597" y="2070991"/>
            <a:ext cx="7005627" cy="961097"/>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病损局限于个别牙间乳头的急性非特异性炎症</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一种较为常见的牙龈急性病损</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2250432" y="970385"/>
            <a:ext cx="7724775"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急性龈乳头炎</a:t>
            </a:r>
            <a:r>
              <a:rPr lang="zh-CN" altLang="en-US" sz="3200" b="1" dirty="0" smtClean="0">
                <a:latin typeface="Times New Roman" panose="02020603050405020304"/>
                <a:ea typeface="微软雅黑" panose="020B0503020204020204" pitchFamily="34" charset="-122"/>
              </a:rPr>
              <a:t>（</a:t>
            </a:r>
            <a:r>
              <a:rPr lang="en-US" altLang="zh-CN" sz="3200" b="1" dirty="0" smtClean="0">
                <a:latin typeface="Times New Roman" panose="02020603050405020304"/>
                <a:ea typeface="微软雅黑" panose="020B0503020204020204" pitchFamily="34" charset="-122"/>
                <a:cs typeface="Times New Roman" panose="02020603050405020304" pitchFamily="18" charset="0"/>
              </a:rPr>
              <a:t>acute papillary gingivitis</a:t>
            </a:r>
            <a:r>
              <a:rPr lang="zh-CN" altLang="en-US" sz="3200" b="1" dirty="0">
                <a:latin typeface="Times New Roman" panose="02020603050405020304"/>
                <a:ea typeface="微软雅黑" panose="020B0503020204020204" pitchFamily="34" charset="-122"/>
              </a:rPr>
              <a:t>）</a:t>
            </a:r>
            <a:endParaRPr lang="en-US" altLang="zh-CN" sz="3200" b="1" dirty="0">
              <a:latin typeface="Times New Roman" panose="02020603050405020304"/>
              <a:ea typeface="微软雅黑" panose="020B0503020204020204" pitchFamily="34" charset="-122"/>
            </a:endParaRPr>
          </a:p>
        </p:txBody>
      </p:sp>
      <p:grpSp>
        <p:nvGrpSpPr>
          <p:cNvPr id="7" name="组合 6"/>
          <p:cNvGrpSpPr/>
          <p:nvPr/>
        </p:nvGrpSpPr>
        <p:grpSpPr>
          <a:xfrm>
            <a:off x="509597" y="3058079"/>
            <a:ext cx="9228337" cy="2052859"/>
            <a:chOff x="577442" y="1845396"/>
            <a:chExt cx="9228337" cy="2052859"/>
          </a:xfrm>
        </p:grpSpPr>
        <p:sp>
          <p:nvSpPr>
            <p:cNvPr id="8" name="矩形 7"/>
            <p:cNvSpPr/>
            <p:nvPr/>
          </p:nvSpPr>
          <p:spPr>
            <a:xfrm>
              <a:off x="577442" y="1845396"/>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577442" y="2420927"/>
              <a:ext cx="922833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菌斑</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机械刺激（食物嵌塞、锐利边缘、充填体悬突）</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化学刺激</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668328"/>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8" y="2207984"/>
            <a:ext cx="9228337"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自发性胀痛和明显的探触痛</a:t>
            </a:r>
            <a:endParaRPr lang="en-US" altLang="zh-CN" sz="2000" dirty="0">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龈乳头鲜红肿胀，易出血</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牙可有轻度叩痛</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刺激物存在</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4798890" y="970385"/>
            <a:ext cx="262128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急性龈乳头炎</a:t>
            </a:r>
            <a:endParaRPr lang="en-US" altLang="zh-CN" sz="3200" b="1" dirty="0">
              <a:latin typeface="Times New Roman" panose="02020603050405020304"/>
              <a:ea typeface="微软雅黑" panose="020B0503020204020204" pitchFamily="34" charset="-122"/>
            </a:endParaRPr>
          </a:p>
        </p:txBody>
      </p:sp>
      <p:grpSp>
        <p:nvGrpSpPr>
          <p:cNvPr id="9" name="组合 8"/>
          <p:cNvGrpSpPr/>
          <p:nvPr/>
        </p:nvGrpSpPr>
        <p:grpSpPr>
          <a:xfrm>
            <a:off x="490675" y="4064721"/>
            <a:ext cx="4897031" cy="2010568"/>
            <a:chOff x="649883" y="1873971"/>
            <a:chExt cx="9228337" cy="2010568"/>
          </a:xfrm>
        </p:grpSpPr>
        <p:sp>
          <p:nvSpPr>
            <p:cNvPr id="10" name="矩形 9"/>
            <p:cNvSpPr/>
            <p:nvPr/>
          </p:nvSpPr>
          <p:spPr>
            <a:xfrm>
              <a:off x="661591" y="1873971"/>
              <a:ext cx="3151321"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649883" y="2407211"/>
              <a:ext cx="922833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局部药物治疗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充填邻面龋或修改不良修复体</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graphicFrame>
        <p:nvGraphicFramePr>
          <p:cNvPr id="5" name="表格 4"/>
          <p:cNvGraphicFramePr>
            <a:graphicFrameLocks noGrp="1"/>
          </p:cNvGraphicFramePr>
          <p:nvPr/>
        </p:nvGraphicFramePr>
        <p:xfrm>
          <a:off x="318762" y="1657350"/>
          <a:ext cx="11461565" cy="4336313"/>
        </p:xfrm>
        <a:graphic>
          <a:graphicData uri="http://schemas.openxmlformats.org/drawingml/2006/table">
            <a:tbl>
              <a:tblPr firstRow="1" bandRow="1">
                <a:tableStyleId>{3B4B98B0-60AC-42C2-AFA5-B58CD77FA1E5}</a:tableStyleId>
              </a:tblPr>
              <a:tblGrid>
                <a:gridCol w="1373902"/>
                <a:gridCol w="2461240"/>
                <a:gridCol w="2461240"/>
                <a:gridCol w="2461240"/>
                <a:gridCol w="2703943"/>
              </a:tblGrid>
              <a:tr h="59451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8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Times New Roman" panose="02020603050405020304"/>
                          <a:ea typeface="微软雅黑" panose="020B0503020204020204" pitchFamily="34" charset="-122"/>
                        </a:rPr>
                        <a:t>慢性龈炎</a:t>
                      </a:r>
                      <a:endParaRPr lang="zh-CN" altLang="en-US" sz="18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青春期龈炎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妊娠期龈炎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药物性牙龈增生</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9722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病因</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牙菌斑</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牙石、不良修复体</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口呼吸、牙列不齐</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牙菌斑</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口腔卫生习惯</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性激素改变</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牙菌斑</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妊娠期雌激素升高</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抗癫痫药</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免疫抑制剂</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钙通道阻滞剂</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152225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临床表现</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龈色鲜红或暗红</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质软易出血</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龈沟底位于釉牙骨质界</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好发于前牙唇侧</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龈色鲜红或暗红</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质软易出血</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无附着丧失</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妊娠</a:t>
                      </a:r>
                      <a:r>
                        <a:rPr lang="en-US" altLang="zh-CN" sz="1800" dirty="0" smtClean="0">
                          <a:solidFill>
                            <a:schemeClr val="tx1"/>
                          </a:solidFill>
                          <a:latin typeface="Times New Roman" panose="02020603050405020304"/>
                          <a:ea typeface="微软雅黑" panose="020B0503020204020204" pitchFamily="34" charset="-122"/>
                        </a:rPr>
                        <a:t>2</a:t>
                      </a:r>
                      <a:r>
                        <a:rPr lang="zh-CN" altLang="en-US" sz="1800" dirty="0" smtClean="0">
                          <a:solidFill>
                            <a:schemeClr val="tx1"/>
                          </a:solidFill>
                          <a:latin typeface="Times New Roman" panose="02020603050405020304"/>
                          <a:ea typeface="微软雅黑" panose="020B0503020204020204" pitchFamily="34" charset="-122"/>
                        </a:rPr>
                        <a:t>～</a:t>
                      </a:r>
                      <a:r>
                        <a:rPr lang="en-US" altLang="zh-CN" sz="1800" dirty="0" smtClean="0">
                          <a:solidFill>
                            <a:schemeClr val="tx1"/>
                          </a:solidFill>
                          <a:latin typeface="Times New Roman" panose="02020603050405020304"/>
                          <a:ea typeface="微软雅黑" panose="020B0503020204020204" pitchFamily="34" charset="-122"/>
                        </a:rPr>
                        <a:t>3</a:t>
                      </a:r>
                      <a:r>
                        <a:rPr lang="zh-CN" altLang="en-US" sz="1800" dirty="0">
                          <a:solidFill>
                            <a:schemeClr val="tx1"/>
                          </a:solidFill>
                          <a:latin typeface="Times New Roman" panose="02020603050405020304"/>
                          <a:ea typeface="微软雅黑" panose="020B0503020204020204" pitchFamily="34" charset="-122"/>
                        </a:rPr>
                        <a:t>个月出现，</a:t>
                      </a:r>
                      <a:r>
                        <a:rPr lang="en-US" altLang="zh-CN" sz="1800" dirty="0">
                          <a:solidFill>
                            <a:schemeClr val="tx1"/>
                          </a:solidFill>
                          <a:latin typeface="Times New Roman" panose="02020603050405020304"/>
                          <a:ea typeface="微软雅黑" panose="020B0503020204020204" pitchFamily="34" charset="-122"/>
                        </a:rPr>
                        <a:t>8</a:t>
                      </a:r>
                      <a:r>
                        <a:rPr lang="zh-CN" altLang="en-US" sz="1800" dirty="0">
                          <a:solidFill>
                            <a:schemeClr val="tx1"/>
                          </a:solidFill>
                          <a:latin typeface="Times New Roman" panose="02020603050405020304"/>
                          <a:ea typeface="微软雅黑" panose="020B0503020204020204" pitchFamily="34" charset="-122"/>
                        </a:rPr>
                        <a:t>个月高峰</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龈色鲜红或暗红</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探诊易出血</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妊娠期龈瘤</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服药后</a:t>
                      </a:r>
                      <a:r>
                        <a:rPr lang="en-US" altLang="zh-CN" sz="1800" dirty="0" smtClean="0">
                          <a:latin typeface="Times New Roman" panose="02020603050405020304"/>
                          <a:ea typeface="微软雅黑" panose="020B0503020204020204" pitchFamily="34" charset="-122"/>
                        </a:rPr>
                        <a:t>1</a:t>
                      </a:r>
                      <a:r>
                        <a:rPr lang="zh-CN" altLang="en-US" sz="1800" dirty="0" smtClean="0">
                          <a:latin typeface="Times New Roman" panose="02020603050405020304"/>
                          <a:ea typeface="微软雅黑" panose="020B0503020204020204" pitchFamily="34" charset="-122"/>
                        </a:rPr>
                        <a:t>～</a:t>
                      </a:r>
                      <a:r>
                        <a:rPr lang="en-US" altLang="zh-CN" sz="1800" dirty="0" smtClean="0">
                          <a:latin typeface="Times New Roman" panose="02020603050405020304"/>
                          <a:ea typeface="微软雅黑" panose="020B0503020204020204" pitchFamily="34" charset="-122"/>
                        </a:rPr>
                        <a:t>6</a:t>
                      </a:r>
                      <a:r>
                        <a:rPr lang="zh-CN" altLang="en-US" sz="1800" dirty="0">
                          <a:latin typeface="Times New Roman" panose="02020603050405020304"/>
                          <a:ea typeface="微软雅黑" panose="020B0503020204020204" pitchFamily="34" charset="-122"/>
                        </a:rPr>
                        <a:t>个月开始</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龈乳头球状或结节状，色粉</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质韧不易出血</a:t>
                      </a:r>
                      <a:endParaRPr lang="en-US" altLang="zh-CN" sz="1800" dirty="0">
                        <a:latin typeface="Times New Roman" panose="02020603050405020304"/>
                        <a:ea typeface="微软雅黑" panose="020B0503020204020204" pitchFamily="34" charset="-122"/>
                      </a:endParaRPr>
                    </a:p>
                  </a:txBody>
                  <a:tcPr marL="146943" marR="146943" marT="73472" marB="73472" anchor="ctr"/>
                </a:tc>
              </a:tr>
              <a:tr h="124726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治疗原则</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口腔卫生宣教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口腔卫生宣教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孕前检查</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必要时手术（妊娠</a:t>
                      </a:r>
                      <a:r>
                        <a:rPr lang="en-US" altLang="zh-CN" sz="1800" dirty="0" smtClean="0">
                          <a:solidFill>
                            <a:schemeClr val="bg2">
                              <a:lumMod val="25000"/>
                            </a:schemeClr>
                          </a:solidFill>
                          <a:latin typeface="Times New Roman" panose="02020603050405020304"/>
                          <a:ea typeface="微软雅黑" panose="020B0503020204020204" pitchFamily="34" charset="-122"/>
                        </a:rPr>
                        <a:t>4</a:t>
                      </a:r>
                      <a:r>
                        <a:rPr lang="zh-CN" altLang="en-US" sz="1800" dirty="0" smtClean="0">
                          <a:solidFill>
                            <a:schemeClr val="bg2">
                              <a:lumMod val="25000"/>
                            </a:schemeClr>
                          </a:solidFill>
                          <a:latin typeface="Times New Roman" panose="02020603050405020304"/>
                          <a:ea typeface="微软雅黑" panose="020B0503020204020204" pitchFamily="34" charset="-122"/>
                        </a:rPr>
                        <a:t>～</a:t>
                      </a:r>
                      <a:r>
                        <a:rPr lang="en-US" altLang="zh-CN" sz="1800" dirty="0" smtClean="0">
                          <a:solidFill>
                            <a:schemeClr val="bg2">
                              <a:lumMod val="25000"/>
                            </a:schemeClr>
                          </a:solidFill>
                          <a:latin typeface="Times New Roman" panose="02020603050405020304"/>
                          <a:ea typeface="微软雅黑" panose="020B0503020204020204" pitchFamily="34" charset="-122"/>
                        </a:rPr>
                        <a:t>6</a:t>
                      </a:r>
                      <a:r>
                        <a:rPr lang="zh-CN" altLang="en-US" sz="1800" dirty="0">
                          <a:solidFill>
                            <a:schemeClr val="bg2">
                              <a:lumMod val="25000"/>
                            </a:schemeClr>
                          </a:solidFill>
                          <a:latin typeface="Times New Roman" panose="02020603050405020304"/>
                          <a:ea typeface="微软雅黑" panose="020B0503020204020204" pitchFamily="34" charset="-122"/>
                        </a:rPr>
                        <a:t>个月）</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停药或更换药物</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必要时手术</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
        <p:nvSpPr>
          <p:cNvPr id="7" name="矩形 6"/>
          <p:cNvSpPr/>
          <p:nvPr/>
        </p:nvSpPr>
        <p:spPr>
          <a:xfrm>
            <a:off x="5653433" y="998960"/>
            <a:ext cx="877163" cy="458715"/>
          </a:xfrm>
          <a:prstGeom prst="rect">
            <a:avLst/>
          </a:prstGeom>
        </p:spPr>
        <p:txBody>
          <a:bodyPr wrap="none">
            <a:spAutoFit/>
          </a:bodyPr>
          <a:lstStyle/>
          <a:p>
            <a:pPr algn="ctr">
              <a:lnSpc>
                <a:spcPct val="150000"/>
              </a:lnSpc>
              <a:buClr>
                <a:srgbClr val="127FB8"/>
              </a:buClr>
            </a:pPr>
            <a:r>
              <a:rPr lang="zh-CN" altLang="en-US" b="1" dirty="0">
                <a:latin typeface="Times New Roman" panose="02020603050405020304"/>
                <a:ea typeface="微软雅黑" panose="020B0503020204020204" pitchFamily="34" charset="-122"/>
              </a:rPr>
              <a:t>牙龈病</a:t>
            </a:r>
            <a:endParaRPr lang="en-US" altLang="zh-CN"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3"/>
          </p:nvPr>
        </p:nvSpPr>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文本框 1"/>
          <p:cNvSpPr txBox="1"/>
          <p:nvPr/>
        </p:nvSpPr>
        <p:spPr>
          <a:xfrm>
            <a:off x="3611245" y="932815"/>
            <a:ext cx="4775200" cy="645160"/>
          </a:xfrm>
          <a:prstGeom prst="rect">
            <a:avLst/>
          </a:prstGeom>
          <a:noFill/>
        </p:spPr>
        <p:txBody>
          <a:bodyPr wrap="square" rtlCol="0" anchor="t">
            <a:spAutoFit/>
          </a:bodyPr>
          <a:p>
            <a:r>
              <a:rPr lang="zh-CN" altLang="en-US" sz="3600" b="1" dirty="0">
                <a:sym typeface="+mn-ea"/>
              </a:rPr>
              <a:t>常见刷牙错误</a:t>
            </a:r>
            <a:r>
              <a:rPr lang="zh-CN" altLang="en-US" sz="3600" b="1" dirty="0" smtClean="0">
                <a:sym typeface="+mn-ea"/>
              </a:rPr>
              <a:t>姿势</a:t>
            </a:r>
            <a:endParaRPr lang="zh-CN" altLang="en-US" sz="3600"/>
          </a:p>
        </p:txBody>
      </p:sp>
      <p:sp>
        <p:nvSpPr>
          <p:cNvPr id="9" name="文本框 8"/>
          <p:cNvSpPr txBox="1"/>
          <p:nvPr/>
        </p:nvSpPr>
        <p:spPr>
          <a:xfrm>
            <a:off x="2042795" y="1886585"/>
            <a:ext cx="7979410" cy="3415030"/>
          </a:xfrm>
          <a:prstGeom prst="rect">
            <a:avLst/>
          </a:prstGeom>
          <a:noFill/>
        </p:spPr>
        <p:txBody>
          <a:bodyPr wrap="square" rtlCol="0" anchor="t">
            <a:spAutoFit/>
          </a:bodyPr>
          <a:p>
            <a:r>
              <a:rPr lang="zh-CN" altLang="en-US" sz="2400" b="1" dirty="0" smtClean="0">
                <a:sym typeface="+mn-ea"/>
              </a:rPr>
              <a:t>错误二</a:t>
            </a:r>
            <a:r>
              <a:rPr lang="en-US" altLang="zh-CN" sz="2400" b="1" dirty="0" smtClean="0">
                <a:sym typeface="+mn-ea"/>
              </a:rPr>
              <a:t> </a:t>
            </a:r>
            <a:r>
              <a:rPr lang="zh-CN" altLang="en-US" sz="2400" b="1" dirty="0" smtClean="0">
                <a:sym typeface="+mn-ea"/>
              </a:rPr>
              <a:t>刷牙</a:t>
            </a:r>
            <a:r>
              <a:rPr lang="zh-CN" altLang="en-US" sz="2400" b="1" dirty="0">
                <a:sym typeface="+mn-ea"/>
              </a:rPr>
              <a:t>时间太短</a:t>
            </a:r>
            <a:endParaRPr lang="zh-CN" altLang="en-US" sz="2400" b="1" dirty="0"/>
          </a:p>
          <a:p>
            <a:r>
              <a:rPr lang="zh-CN" altLang="en-US" sz="2400" b="1" dirty="0">
                <a:sym typeface="+mn-ea"/>
              </a:rPr>
              <a:t>很多人以为刷牙的目的是清除食物残渣，其实不完全如此。清水漱口就可以清除掉</a:t>
            </a:r>
            <a:r>
              <a:rPr lang="en-US" altLang="zh-CN" sz="2400" b="1" dirty="0">
                <a:sym typeface="+mn-ea"/>
              </a:rPr>
              <a:t>90%</a:t>
            </a:r>
            <a:r>
              <a:rPr lang="zh-CN" altLang="en-US" sz="2400" b="1" dirty="0">
                <a:sym typeface="+mn-ea"/>
              </a:rPr>
              <a:t>以上的食物残渣，认真刷牙的目的是消灭牙菌斑。</a:t>
            </a:r>
            <a:endParaRPr lang="zh-CN" altLang="en-US" sz="2400" b="1" dirty="0"/>
          </a:p>
          <a:p>
            <a:r>
              <a:rPr lang="zh-CN" altLang="en-US" sz="2400" b="1" dirty="0" smtClean="0">
                <a:sym typeface="+mn-ea"/>
              </a:rPr>
              <a:t>建议</a:t>
            </a:r>
            <a:r>
              <a:rPr lang="zh-CN" altLang="en-US" sz="2400" b="1" dirty="0">
                <a:sym typeface="+mn-ea"/>
              </a:rPr>
              <a:t>：刷牙不少于</a:t>
            </a:r>
            <a:r>
              <a:rPr lang="en-US" altLang="zh-CN" sz="2400" b="1" dirty="0">
                <a:sym typeface="+mn-ea"/>
              </a:rPr>
              <a:t>2</a:t>
            </a:r>
            <a:r>
              <a:rPr lang="zh-CN" altLang="en-US" sz="2400" b="1" dirty="0">
                <a:sym typeface="+mn-ea"/>
              </a:rPr>
              <a:t>分钟。先漱口，湿润有利于牙膏中有效成分发挥作用，从门牙开始，细致竖向刷干净，尤其是齿缝和牙齿内侧等容易忽视的地方。</a:t>
            </a:r>
            <a:endParaRPr lang="zh-CN" altLang="en-US" sz="2400" b="1" dirty="0"/>
          </a:p>
          <a:p>
            <a:r>
              <a:rPr lang="zh-CN" altLang="en-US" sz="2400" b="1" dirty="0" smtClean="0">
                <a:sym typeface="+mn-ea"/>
              </a:rPr>
              <a:t>由于</a:t>
            </a:r>
            <a:r>
              <a:rPr lang="zh-CN" altLang="en-US" sz="2400" b="1" dirty="0">
                <a:sym typeface="+mn-ea"/>
              </a:rPr>
              <a:t>牙菌斑的生长周期是</a:t>
            </a:r>
            <a:r>
              <a:rPr lang="en-US" altLang="zh-CN" sz="2400" b="1" dirty="0">
                <a:sym typeface="+mn-ea"/>
              </a:rPr>
              <a:t>12-24</a:t>
            </a:r>
            <a:r>
              <a:rPr lang="zh-CN" altLang="en-US" sz="2400" b="1" dirty="0">
                <a:sym typeface="+mn-ea"/>
              </a:rPr>
              <a:t>小时，所以即使</a:t>
            </a:r>
            <a:r>
              <a:rPr lang="zh-CN" altLang="en-US" sz="2400" b="1" dirty="0" smtClean="0">
                <a:sym typeface="+mn-ea"/>
              </a:rPr>
              <a:t>出门在外</a:t>
            </a:r>
            <a:r>
              <a:rPr lang="zh-CN" altLang="en-US" sz="2400" b="1" dirty="0">
                <a:sym typeface="+mn-ea"/>
              </a:rPr>
              <a:t>，</a:t>
            </a:r>
            <a:r>
              <a:rPr lang="en-US" altLang="zh-CN" sz="2400" b="1" dirty="0">
                <a:sym typeface="+mn-ea"/>
              </a:rPr>
              <a:t>24</a:t>
            </a:r>
            <a:r>
              <a:rPr lang="zh-CN" altLang="en-US" sz="2400" b="1" dirty="0">
                <a:sym typeface="+mn-ea"/>
              </a:rPr>
              <a:t>小时内也至少要刷牙一次。</a:t>
            </a:r>
            <a:endParaRPr lang="zh-CN" altLang="en-US" sz="240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graphicFrame>
        <p:nvGraphicFramePr>
          <p:cNvPr id="5" name="表格 4"/>
          <p:cNvGraphicFramePr>
            <a:graphicFrameLocks noGrp="1"/>
          </p:cNvGraphicFramePr>
          <p:nvPr/>
        </p:nvGraphicFramePr>
        <p:xfrm>
          <a:off x="496888" y="1438625"/>
          <a:ext cx="11218862" cy="4757556"/>
        </p:xfrm>
        <a:graphic>
          <a:graphicData uri="http://schemas.openxmlformats.org/drawingml/2006/table">
            <a:tbl>
              <a:tblPr firstRow="1" bandRow="1">
                <a:tableStyleId>{3B4B98B0-60AC-42C2-AFA5-B58CD77FA1E5}</a:tableStyleId>
              </a:tblPr>
              <a:tblGrid>
                <a:gridCol w="1373902"/>
                <a:gridCol w="2461240"/>
                <a:gridCol w="2461240"/>
                <a:gridCol w="2461240"/>
                <a:gridCol w="2461240"/>
              </a:tblGrid>
              <a:tr h="7037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8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Times New Roman" panose="02020603050405020304"/>
                          <a:ea typeface="微软雅黑" panose="020B0503020204020204" pitchFamily="34" charset="-122"/>
                        </a:rPr>
                        <a:t>牙龈纤维瘤病</a:t>
                      </a:r>
                      <a:endParaRPr lang="zh-CN" altLang="en-US" sz="18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牙龈瘤</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急性坏死性</a:t>
                      </a:r>
                      <a:endParaRPr kumimoji="0" lang="en-US" altLang="zh-CN"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溃疡性龈炎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急性龈乳头炎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9812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病因</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病因不明</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家族病史</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常显或常隐遗传</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妊娠引起内分泌的改变</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多种微生物引起</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吸烟、精神压力</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全身消耗性疾病</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机械刺激（边缘锐利、悬突）</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化学刺激</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18138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临床表现</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幼儿时发病，恒牙萌出后</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广泛增生累及全口</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增生牙龈颜色正常，质韧不易出血</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女性，中青年多见</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唇颊侧龈乳头</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圆球形，不超过</a:t>
                      </a:r>
                      <a:r>
                        <a:rPr lang="en-US" altLang="zh-CN" sz="1800" dirty="0">
                          <a:solidFill>
                            <a:schemeClr val="tx1"/>
                          </a:solidFill>
                          <a:latin typeface="Times New Roman" panose="02020603050405020304"/>
                          <a:ea typeface="微软雅黑" panose="020B0503020204020204" pitchFamily="34" charset="-122"/>
                        </a:rPr>
                        <a:t>2cm</a:t>
                      </a:r>
                      <a:r>
                        <a:rPr lang="zh-CN" altLang="en-US" sz="1800" dirty="0">
                          <a:solidFill>
                            <a:schemeClr val="tx1"/>
                          </a:solidFill>
                          <a:latin typeface="Times New Roman" panose="02020603050405020304"/>
                          <a:ea typeface="微软雅黑" panose="020B0503020204020204" pitchFamily="34" charset="-122"/>
                        </a:rPr>
                        <a:t>，带蒂</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生长较慢，伴出血</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男性青壮年为主</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病程急短，</a:t>
                      </a:r>
                      <a:r>
                        <a:rPr lang="en-US" altLang="zh-CN" sz="1800" dirty="0">
                          <a:solidFill>
                            <a:schemeClr val="bg2">
                              <a:lumMod val="25000"/>
                            </a:schemeClr>
                          </a:solidFill>
                          <a:latin typeface="Times New Roman" panose="02020603050405020304"/>
                          <a:ea typeface="微软雅黑" panose="020B0503020204020204" pitchFamily="34" charset="-122"/>
                        </a:rPr>
                        <a:t>2</a:t>
                      </a:r>
                      <a:r>
                        <a:rPr lang="zh-CN" altLang="en-US" sz="1800" dirty="0">
                          <a:solidFill>
                            <a:schemeClr val="bg2">
                              <a:lumMod val="25000"/>
                            </a:schemeClr>
                          </a:solidFill>
                          <a:latin typeface="Times New Roman" panose="02020603050405020304"/>
                          <a:ea typeface="微软雅黑" panose="020B0503020204020204" pitchFamily="34" charset="-122"/>
                        </a:rPr>
                        <a:t>周内</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龈乳头和龈缘坏死</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有自发性出血，腐败性口臭</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可伴有全身症状</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可有自发痛和冷热刺激痛</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龈乳头鲜红肿胀，探痛，易出血</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存在刺激物</a:t>
                      </a:r>
                      <a:endParaRPr lang="en-US" altLang="zh-CN" sz="1800" dirty="0">
                        <a:latin typeface="Times New Roman" panose="02020603050405020304"/>
                        <a:ea typeface="微软雅黑" panose="020B0503020204020204" pitchFamily="34" charset="-122"/>
                      </a:endParaRPr>
                    </a:p>
                  </a:txBody>
                  <a:tcPr marL="146943" marR="146943" marT="73472" marB="73472" anchor="ctr"/>
                </a:tc>
              </a:tr>
              <a:tr h="12587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治疗原则</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牙龈成形术</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翻瓣术</a:t>
                      </a:r>
                      <a:r>
                        <a:rPr lang="en-US" altLang="zh-CN" sz="1800" dirty="0">
                          <a:solidFill>
                            <a:schemeClr val="bg2">
                              <a:lumMod val="25000"/>
                            </a:schemeClr>
                          </a:solidFill>
                          <a:latin typeface="Times New Roman" panose="02020603050405020304"/>
                          <a:ea typeface="微软雅黑" panose="020B0503020204020204" pitchFamily="34" charset="-122"/>
                        </a:rPr>
                        <a:t>+</a:t>
                      </a:r>
                      <a:r>
                        <a:rPr lang="zh-CN" altLang="en-US" sz="1800" dirty="0">
                          <a:solidFill>
                            <a:schemeClr val="bg2">
                              <a:lumMod val="25000"/>
                            </a:schemeClr>
                          </a:solidFill>
                          <a:latin typeface="Times New Roman" panose="02020603050405020304"/>
                          <a:ea typeface="微软雅黑" panose="020B0503020204020204" pitchFamily="34" charset="-122"/>
                        </a:rPr>
                        <a:t>龈切除术</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手术切除（瘤体</a:t>
                      </a:r>
                      <a:r>
                        <a:rPr lang="en-US" altLang="zh-CN" sz="1800" dirty="0">
                          <a:solidFill>
                            <a:schemeClr val="bg2">
                              <a:lumMod val="25000"/>
                            </a:schemeClr>
                          </a:solidFill>
                          <a:latin typeface="Times New Roman" panose="02020603050405020304"/>
                          <a:ea typeface="微软雅黑" panose="020B0503020204020204" pitchFamily="34" charset="-122"/>
                        </a:rPr>
                        <a:t>+</a:t>
                      </a:r>
                      <a:r>
                        <a:rPr lang="zh-CN" altLang="en-US" sz="1800" dirty="0">
                          <a:solidFill>
                            <a:schemeClr val="bg2">
                              <a:lumMod val="25000"/>
                            </a:schemeClr>
                          </a:solidFill>
                          <a:latin typeface="Times New Roman" panose="02020603050405020304"/>
                          <a:ea typeface="微软雅黑" panose="020B0503020204020204" pitchFamily="34" charset="-122"/>
                        </a:rPr>
                        <a:t>骨膜）</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急性期：清创；后期牙周基础治疗及手术</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支持疗法</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全身性因素治疗</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充填龋坏或修改不良修复体</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
        <p:nvSpPr>
          <p:cNvPr id="7" name="矩形 6"/>
          <p:cNvSpPr/>
          <p:nvPr/>
        </p:nvSpPr>
        <p:spPr>
          <a:xfrm>
            <a:off x="5651994" y="979910"/>
            <a:ext cx="877163" cy="458715"/>
          </a:xfrm>
          <a:prstGeom prst="rect">
            <a:avLst/>
          </a:prstGeom>
        </p:spPr>
        <p:txBody>
          <a:bodyPr wrap="none">
            <a:spAutoFit/>
          </a:bodyPr>
          <a:lstStyle/>
          <a:p>
            <a:pPr algn="ctr">
              <a:lnSpc>
                <a:spcPct val="150000"/>
              </a:lnSpc>
              <a:buClr>
                <a:srgbClr val="127FB8"/>
              </a:buClr>
            </a:pPr>
            <a:r>
              <a:rPr lang="zh-CN" altLang="en-US" b="1" dirty="0">
                <a:latin typeface="Times New Roman" panose="02020603050405020304"/>
                <a:ea typeface="微软雅黑" panose="020B0503020204020204" pitchFamily="34" charset="-122"/>
              </a:rPr>
              <a:t>牙龈病</a:t>
            </a:r>
            <a:endParaRPr lang="en-US" altLang="zh-CN"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第二节 牙周炎</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96888" y="1720773"/>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2" name="Shape 103"/>
          <p:cNvSpPr/>
          <p:nvPr/>
        </p:nvSpPr>
        <p:spPr>
          <a:xfrm>
            <a:off x="971888" y="2232080"/>
            <a:ext cx="9977148" cy="1949252"/>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由牙菌斑生物膜引起的牙周组织的慢性感染性疾病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可导致牙支持组织的炎症、牙周袋形成、进行性附着丧失和牙槽骨吸收，最后导致牙松动、丧失</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我国成人丧失牙齿的首位原因</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0" name="矩形 9"/>
          <p:cNvSpPr/>
          <p:nvPr/>
        </p:nvSpPr>
        <p:spPr>
          <a:xfrm>
            <a:off x="5387263" y="977998"/>
            <a:ext cx="1415772"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牙周炎</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496888" y="2079692"/>
            <a:ext cx="6856412" cy="4811574"/>
          </a:xfrm>
          <a:prstGeom prst="rect">
            <a:avLst/>
          </a:prstGeom>
          <a:ln w="12700">
            <a:miter lim="400000"/>
          </a:ln>
        </p:spPr>
        <p:txBody>
          <a:bodyPr wrap="square" lIns="50800" tIns="50800" rIns="50800" bIns="50800" anchor="t">
            <a:spAutoFit/>
          </a:bodyPr>
          <a:lstStyle/>
          <a:p>
            <a:pPr marL="714375" indent="-352425">
              <a:lnSpc>
                <a:spcPct val="150000"/>
              </a:lnSpc>
              <a:buClr>
                <a:srgbClr val="127FB8"/>
              </a:buClr>
              <a:buFont typeface="Wingdings" panose="05000000000000000000" pitchFamily="2" charset="2"/>
              <a:buChar char="Ø"/>
            </a:pPr>
            <a:r>
              <a:rPr lang="zh-CN" altLang="en-US" sz="2000" b="1" dirty="0">
                <a:solidFill>
                  <a:schemeClr val="bg2">
                    <a:lumMod val="25000"/>
                  </a:schemeClr>
                </a:solidFill>
                <a:latin typeface="Times New Roman" panose="02020603050405020304"/>
                <a:ea typeface="微软雅黑" panose="020B0503020204020204" pitchFamily="34" charset="-122"/>
              </a:rPr>
              <a:t>慢性牙周炎</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b="1" dirty="0">
                <a:solidFill>
                  <a:schemeClr val="bg2">
                    <a:lumMod val="25000"/>
                  </a:schemeClr>
                </a:solidFill>
                <a:latin typeface="Times New Roman" panose="02020603050405020304"/>
                <a:ea typeface="微软雅黑" panose="020B0503020204020204" pitchFamily="34" charset="-122"/>
              </a:rPr>
              <a:t>侵袭性牙周炎</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局限型侵袭性牙周炎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广泛型侵袭性牙周炎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b="1" dirty="0">
                <a:solidFill>
                  <a:schemeClr val="bg2">
                    <a:lumMod val="25000"/>
                  </a:schemeClr>
                </a:solidFill>
                <a:latin typeface="Times New Roman" panose="02020603050405020304"/>
                <a:ea typeface="微软雅黑" panose="020B0503020204020204" pitchFamily="34" charset="-122"/>
              </a:rPr>
              <a:t>反映全身疾病的牙周炎</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掌跖角化</a:t>
            </a:r>
            <a:r>
              <a:rPr lang="en-US" altLang="zh-CN" sz="2000" dirty="0">
                <a:solidFill>
                  <a:schemeClr val="bg2">
                    <a:lumMod val="25000"/>
                  </a:schemeClr>
                </a:solidFill>
                <a:latin typeface="Times New Roman" panose="02020603050405020304"/>
                <a:ea typeface="微软雅黑" panose="020B0503020204020204" pitchFamily="34" charset="-122"/>
              </a:rPr>
              <a:t>-</a:t>
            </a:r>
            <a:r>
              <a:rPr lang="zh-CN" altLang="en-US" sz="2000" dirty="0">
                <a:solidFill>
                  <a:schemeClr val="bg2">
                    <a:lumMod val="25000"/>
                  </a:schemeClr>
                </a:solidFill>
                <a:latin typeface="Times New Roman" panose="02020603050405020304"/>
                <a:ea typeface="微软雅黑" panose="020B0503020204020204" pitchFamily="34" charset="-122"/>
              </a:rPr>
              <a:t>牙周破坏综合征</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Down</a:t>
            </a:r>
            <a:r>
              <a:rPr lang="zh-CN" altLang="en-US" sz="2000" dirty="0">
                <a:solidFill>
                  <a:schemeClr val="bg2">
                    <a:lumMod val="25000"/>
                  </a:schemeClr>
                </a:solidFill>
                <a:latin typeface="Times New Roman" panose="02020603050405020304"/>
                <a:ea typeface="微软雅黑" panose="020B0503020204020204" pitchFamily="34" charset="-122"/>
              </a:rPr>
              <a:t>综合征</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白细胞功能异常</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艾滋病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6" name="Shape 103"/>
          <p:cNvSpPr/>
          <p:nvPr/>
        </p:nvSpPr>
        <p:spPr>
          <a:xfrm>
            <a:off x="6132514" y="2413715"/>
            <a:ext cx="5246246" cy="508922"/>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Ø"/>
            </a:pP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0" name="矩形 9"/>
          <p:cNvSpPr/>
          <p:nvPr/>
        </p:nvSpPr>
        <p:spPr>
          <a:xfrm>
            <a:off x="5377739" y="977998"/>
            <a:ext cx="1415772"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牙周炎</a:t>
            </a:r>
            <a:endParaRPr lang="en-US" altLang="zh-CN" sz="3200" b="1" dirty="0">
              <a:latin typeface="Times New Roman" panose="02020603050405020304"/>
              <a:ea typeface="微软雅黑" panose="020B0503020204020204" pitchFamily="34" charset="-122"/>
            </a:endParaRPr>
          </a:p>
        </p:txBody>
      </p:sp>
      <p:sp>
        <p:nvSpPr>
          <p:cNvPr id="8" name="矩形 7"/>
          <p:cNvSpPr/>
          <p:nvPr/>
        </p:nvSpPr>
        <p:spPr>
          <a:xfrm>
            <a:off x="496888" y="1580260"/>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分类</a:t>
            </a:r>
            <a:endParaRPr lang="en-US" altLang="zh-CN" sz="20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5" name="矩形 4"/>
          <p:cNvSpPr/>
          <p:nvPr/>
        </p:nvSpPr>
        <p:spPr>
          <a:xfrm>
            <a:off x="496888" y="1816326"/>
            <a:ext cx="106311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8" name="矩形 7"/>
          <p:cNvSpPr/>
          <p:nvPr/>
        </p:nvSpPr>
        <p:spPr>
          <a:xfrm>
            <a:off x="1798211" y="970385"/>
            <a:ext cx="862184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一、慢性牙周炎</a:t>
            </a:r>
            <a:r>
              <a:rPr lang="zh-CN" altLang="en-US" sz="3200" b="1" dirty="0" smtClean="0">
                <a:latin typeface="Times New Roman" panose="02020603050405020304"/>
                <a:ea typeface="微软雅黑" panose="020B0503020204020204" pitchFamily="34" charset="-122"/>
              </a:rPr>
              <a:t>（</a:t>
            </a:r>
            <a:r>
              <a:rPr lang="en-US" altLang="zh-CN" sz="3200" b="1" dirty="0" smtClean="0">
                <a:latin typeface="Times New Roman" panose="02020603050405020304"/>
                <a:ea typeface="微软雅黑" panose="020B0503020204020204" pitchFamily="34" charset="-122"/>
                <a:cs typeface="Times New Roman" panose="02020603050405020304" pitchFamily="18" charset="0"/>
              </a:rPr>
              <a:t>chronic periodontitis</a:t>
            </a:r>
            <a:r>
              <a:rPr lang="zh-CN" altLang="zh-CN" sz="3200" b="1" dirty="0" smtClean="0">
                <a:latin typeface="Times New Roman" panose="02020603050405020304"/>
                <a:ea typeface="微软雅黑" panose="020B0503020204020204" pitchFamily="34" charset="-122"/>
                <a:cs typeface="Times New Roman" panose="02020603050405020304" pitchFamily="18" charset="0"/>
              </a:rPr>
              <a:t>，</a:t>
            </a:r>
            <a:r>
              <a:rPr lang="en-US" altLang="zh-CN" sz="3200" b="1" dirty="0">
                <a:latin typeface="Times New Roman" panose="02020603050405020304"/>
                <a:ea typeface="微软雅黑" panose="020B0503020204020204" pitchFamily="34" charset="-122"/>
                <a:cs typeface="Times New Roman" panose="02020603050405020304" pitchFamily="18" charset="0"/>
              </a:rPr>
              <a:t>CP</a:t>
            </a:r>
            <a:r>
              <a:rPr lang="zh-CN" altLang="en-US" sz="3200" b="1" dirty="0">
                <a:latin typeface="Times New Roman" panose="02020603050405020304"/>
                <a:ea typeface="微软雅黑" panose="020B0503020204020204" pitchFamily="34" charset="-122"/>
              </a:rPr>
              <a:t>）</a:t>
            </a:r>
            <a:endParaRPr lang="en-US" altLang="zh-CN" sz="3200" b="1" dirty="0">
              <a:latin typeface="Times New Roman" panose="02020603050405020304"/>
              <a:ea typeface="微软雅黑" panose="020B0503020204020204" pitchFamily="34" charset="-122"/>
            </a:endParaRPr>
          </a:p>
        </p:txBody>
      </p:sp>
      <p:sp>
        <p:nvSpPr>
          <p:cNvPr id="9" name="文本框 8"/>
          <p:cNvSpPr txBox="1"/>
          <p:nvPr/>
        </p:nvSpPr>
        <p:spPr>
          <a:xfrm>
            <a:off x="496888" y="2394082"/>
            <a:ext cx="5342206"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最为常见的牙周炎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可由长期存在的慢性龈炎向深部牙周组织扩展而引起</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2513" y="1999627"/>
            <a:ext cx="4308239" cy="2880000"/>
          </a:xfrm>
          <a:prstGeom prst="rect">
            <a:avLst/>
          </a:prstGeom>
        </p:spPr>
      </p:pic>
      <p:grpSp>
        <p:nvGrpSpPr>
          <p:cNvPr id="11" name="组合 10"/>
          <p:cNvGrpSpPr/>
          <p:nvPr/>
        </p:nvGrpSpPr>
        <p:grpSpPr>
          <a:xfrm>
            <a:off x="490675" y="3868968"/>
            <a:ext cx="5496434" cy="2093196"/>
            <a:chOff x="366222" y="1802031"/>
            <a:chExt cx="9498681" cy="2093196"/>
          </a:xfrm>
        </p:grpSpPr>
        <p:sp>
          <p:nvSpPr>
            <p:cNvPr id="12" name="矩形 11"/>
            <p:cNvSpPr/>
            <p:nvPr/>
          </p:nvSpPr>
          <p:spPr>
            <a:xfrm>
              <a:off x="366222" y="1802031"/>
              <a:ext cx="1837221"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66222" y="2417899"/>
              <a:ext cx="949868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始动因素</a:t>
              </a:r>
              <a:r>
                <a:rPr lang="en-US" altLang="zh-CN" sz="2000" dirty="0">
                  <a:solidFill>
                    <a:schemeClr val="bg2">
                      <a:lumMod val="25000"/>
                    </a:schemeClr>
                  </a:solidFill>
                  <a:latin typeface="Times New Roman" panose="02020603050405020304"/>
                  <a:ea typeface="微软雅黑" panose="020B0503020204020204" pitchFamily="34" charset="-122"/>
                </a:rPr>
                <a:t>—</a:t>
              </a:r>
              <a:r>
                <a:rPr lang="zh-CN" altLang="en-US" sz="2000" dirty="0">
                  <a:solidFill>
                    <a:schemeClr val="bg2">
                      <a:lumMod val="25000"/>
                    </a:schemeClr>
                  </a:solidFill>
                  <a:latin typeface="Times New Roman" panose="02020603050405020304"/>
                  <a:ea typeface="微软雅黑" panose="020B0503020204020204" pitchFamily="34" charset="-122"/>
                </a:rPr>
                <a:t>牙菌斑</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局部促进因素</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全身促进因素</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7039492" y="5031558"/>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慢性牙周炎的口内表现</a:t>
            </a:r>
            <a:endParaRPr lang="zh-CN" altLang="en-US" dirty="0"/>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0675" y="1581084"/>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9" name="矩形 8"/>
          <p:cNvSpPr/>
          <p:nvPr/>
        </p:nvSpPr>
        <p:spPr>
          <a:xfrm>
            <a:off x="4578351" y="970385"/>
            <a:ext cx="305724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一、慢性牙周炎</a:t>
            </a:r>
            <a:endParaRPr lang="en-US" altLang="zh-CN" sz="3200" b="1" dirty="0">
              <a:latin typeface="Times New Roman" panose="02020603050405020304"/>
              <a:ea typeface="微软雅黑" panose="020B0503020204020204" pitchFamily="34" charset="-122"/>
            </a:endParaRPr>
          </a:p>
        </p:txBody>
      </p:sp>
      <p:graphicFrame>
        <p:nvGraphicFramePr>
          <p:cNvPr id="8" name="表格 7"/>
          <p:cNvGraphicFramePr>
            <a:graphicFrameLocks noGrp="1"/>
          </p:cNvGraphicFramePr>
          <p:nvPr/>
        </p:nvGraphicFramePr>
        <p:xfrm>
          <a:off x="682518" y="2295495"/>
          <a:ext cx="10801563" cy="3678487"/>
        </p:xfrm>
        <a:graphic>
          <a:graphicData uri="http://schemas.openxmlformats.org/drawingml/2006/table">
            <a:tbl>
              <a:tblPr firstRow="1" bandRow="1">
                <a:tableStyleId>{3B4B98B0-60AC-42C2-AFA5-B58CD77FA1E5}</a:tableStyleId>
              </a:tblPr>
              <a:tblGrid>
                <a:gridCol w="1620000"/>
                <a:gridCol w="3060521"/>
                <a:gridCol w="3060521"/>
                <a:gridCol w="3060521"/>
              </a:tblGrid>
              <a:tr h="59680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Times New Roman" panose="02020603050405020304"/>
                          <a:ea typeface="微软雅黑" panose="020B0503020204020204" pitchFamily="34" charset="-122"/>
                        </a:rPr>
                        <a:t>轻度</a:t>
                      </a:r>
                      <a:endParaRPr lang="zh-CN" altLang="en-US" sz="20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中度</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重度</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4260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牙龈炎症</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牙龈炎症，探诊出血</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牙龈炎症，探诊出血</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牙龈炎症明显</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278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牙周袋深度</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牙周袋≤</a:t>
                      </a:r>
                      <a:r>
                        <a:rPr lang="en-US" altLang="zh-CN" sz="1800" dirty="0">
                          <a:solidFill>
                            <a:schemeClr val="bg2">
                              <a:lumMod val="25000"/>
                            </a:schemeClr>
                          </a:solidFill>
                          <a:latin typeface="Times New Roman" panose="02020603050405020304"/>
                          <a:ea typeface="微软雅黑" panose="020B0503020204020204" pitchFamily="34" charset="-122"/>
                        </a:rPr>
                        <a:t>4mm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800" dirty="0">
                          <a:solidFill>
                            <a:schemeClr val="bg2">
                              <a:lumMod val="25000"/>
                            </a:schemeClr>
                          </a:solidFill>
                          <a:latin typeface="Times New Roman" panose="02020603050405020304"/>
                          <a:ea typeface="微软雅黑" panose="020B0503020204020204" pitchFamily="34" charset="-122"/>
                        </a:rPr>
                        <a:t>4mm</a:t>
                      </a:r>
                      <a:r>
                        <a:rPr lang="zh-CN" altLang="en-US" sz="1800" dirty="0">
                          <a:solidFill>
                            <a:schemeClr val="bg2">
                              <a:lumMod val="25000"/>
                            </a:schemeClr>
                          </a:solidFill>
                          <a:latin typeface="Times New Roman" panose="02020603050405020304"/>
                          <a:ea typeface="微软雅黑" panose="020B0503020204020204" pitchFamily="34" charset="-122"/>
                        </a:rPr>
                        <a:t>＜牙周袋≤</a:t>
                      </a:r>
                      <a:r>
                        <a:rPr lang="en-US" altLang="zh-CN" sz="1800" dirty="0">
                          <a:solidFill>
                            <a:schemeClr val="bg2">
                              <a:lumMod val="25000"/>
                            </a:schemeClr>
                          </a:solidFill>
                          <a:latin typeface="Times New Roman" panose="02020603050405020304"/>
                          <a:ea typeface="微软雅黑" panose="020B0503020204020204" pitchFamily="34" charset="-122"/>
                        </a:rPr>
                        <a:t>6mm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牙周袋＞</a:t>
                      </a:r>
                      <a:r>
                        <a:rPr lang="en-US" altLang="zh-CN" sz="1800" dirty="0">
                          <a:solidFill>
                            <a:schemeClr val="bg2">
                              <a:lumMod val="25000"/>
                            </a:schemeClr>
                          </a:solidFill>
                          <a:latin typeface="Times New Roman" panose="02020603050405020304"/>
                          <a:ea typeface="微软雅黑" panose="020B0503020204020204" pitchFamily="34" charset="-122"/>
                        </a:rPr>
                        <a:t>6mm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278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附着丧失</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附着丧失</a:t>
                      </a:r>
                      <a:r>
                        <a:rPr lang="en-US" altLang="zh-CN" sz="1800" dirty="0" smtClean="0">
                          <a:solidFill>
                            <a:schemeClr val="bg2">
                              <a:lumMod val="25000"/>
                            </a:schemeClr>
                          </a:solidFill>
                          <a:latin typeface="Times New Roman" panose="02020603050405020304"/>
                          <a:ea typeface="微软雅黑" panose="020B0503020204020204" pitchFamily="34" charset="-122"/>
                        </a:rPr>
                        <a:t>1</a:t>
                      </a:r>
                      <a:r>
                        <a:rPr lang="zh-CN" altLang="en-US" sz="1800" dirty="0" smtClean="0">
                          <a:solidFill>
                            <a:schemeClr val="bg2">
                              <a:lumMod val="25000"/>
                            </a:schemeClr>
                          </a:solidFill>
                          <a:latin typeface="Times New Roman" panose="02020603050405020304"/>
                          <a:ea typeface="微软雅黑" panose="020B0503020204020204" pitchFamily="34" charset="-122"/>
                        </a:rPr>
                        <a:t>～</a:t>
                      </a:r>
                      <a:r>
                        <a:rPr lang="en-US" altLang="zh-CN" sz="1800" dirty="0" smtClean="0">
                          <a:solidFill>
                            <a:schemeClr val="bg2">
                              <a:lumMod val="25000"/>
                            </a:schemeClr>
                          </a:solidFill>
                          <a:latin typeface="Times New Roman" panose="02020603050405020304"/>
                          <a:ea typeface="微软雅黑" panose="020B0503020204020204" pitchFamily="34" charset="-122"/>
                        </a:rPr>
                        <a:t>2mm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附着丧失</a:t>
                      </a:r>
                      <a:r>
                        <a:rPr lang="en-US" altLang="zh-CN" sz="1800" dirty="0" smtClean="0">
                          <a:solidFill>
                            <a:schemeClr val="tx1"/>
                          </a:solidFill>
                          <a:latin typeface="Times New Roman" panose="02020603050405020304"/>
                          <a:ea typeface="微软雅黑" panose="020B0503020204020204" pitchFamily="34" charset="-122"/>
                        </a:rPr>
                        <a:t>3</a:t>
                      </a:r>
                      <a:r>
                        <a:rPr lang="zh-CN" altLang="en-US" sz="1800" dirty="0" smtClean="0">
                          <a:solidFill>
                            <a:schemeClr val="tx1"/>
                          </a:solidFill>
                          <a:latin typeface="Times New Roman" panose="02020603050405020304"/>
                          <a:ea typeface="微软雅黑" panose="020B0503020204020204" pitchFamily="34" charset="-122"/>
                        </a:rPr>
                        <a:t>～</a:t>
                      </a:r>
                      <a:r>
                        <a:rPr lang="en-US" altLang="zh-CN" sz="1800" dirty="0" smtClean="0">
                          <a:solidFill>
                            <a:schemeClr val="tx1"/>
                          </a:solidFill>
                          <a:latin typeface="Times New Roman" panose="02020603050405020304"/>
                          <a:ea typeface="微软雅黑" panose="020B0503020204020204" pitchFamily="34" charset="-122"/>
                        </a:rPr>
                        <a:t>4mm</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附着丧失≥</a:t>
                      </a:r>
                      <a:r>
                        <a:rPr lang="en-US" altLang="zh-CN" sz="1800" dirty="0">
                          <a:solidFill>
                            <a:schemeClr val="bg2">
                              <a:lumMod val="25000"/>
                            </a:schemeClr>
                          </a:solidFill>
                          <a:latin typeface="Times New Roman" panose="02020603050405020304"/>
                          <a:ea typeface="微软雅黑" panose="020B0503020204020204" pitchFamily="34" charset="-122"/>
                        </a:rPr>
                        <a:t>5mm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71358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牙槽骨</a:t>
                      </a:r>
                      <a:endParaRPr lang="en-US" altLang="zh-CN" sz="2000" b="1" dirty="0">
                        <a:solidFill>
                          <a:schemeClr val="tx1"/>
                        </a:solidFill>
                        <a:latin typeface="Times New Roman" panose="02020603050405020304"/>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吸收程度</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牙槽骨吸收不超过根长</a:t>
                      </a:r>
                      <a:r>
                        <a:rPr lang="en-US" altLang="zh-CN" sz="1800" dirty="0">
                          <a:solidFill>
                            <a:schemeClr val="bg2">
                              <a:lumMod val="25000"/>
                            </a:schemeClr>
                          </a:solidFill>
                          <a:latin typeface="Times New Roman" panose="02020603050405020304"/>
                          <a:ea typeface="微软雅黑" panose="020B0503020204020204" pitchFamily="34" charset="-122"/>
                        </a:rPr>
                        <a:t>1/3</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牙槽骨水平或角形吸收超过根长</a:t>
                      </a:r>
                      <a:r>
                        <a:rPr lang="en-US" altLang="zh-CN" sz="1800" dirty="0">
                          <a:solidFill>
                            <a:schemeClr val="bg2">
                              <a:lumMod val="25000"/>
                            </a:schemeClr>
                          </a:solidFill>
                          <a:latin typeface="Times New Roman" panose="02020603050405020304"/>
                          <a:ea typeface="微软雅黑" panose="020B0503020204020204" pitchFamily="34" charset="-122"/>
                        </a:rPr>
                        <a:t>1/3</a:t>
                      </a:r>
                      <a:r>
                        <a:rPr lang="zh-CN" altLang="en-US" sz="1800" dirty="0">
                          <a:solidFill>
                            <a:schemeClr val="bg2">
                              <a:lumMod val="25000"/>
                            </a:schemeClr>
                          </a:solidFill>
                          <a:latin typeface="Times New Roman" panose="02020603050405020304"/>
                          <a:ea typeface="微软雅黑" panose="020B0503020204020204" pitchFamily="34" charset="-122"/>
                        </a:rPr>
                        <a:t>，小于</a:t>
                      </a:r>
                      <a:r>
                        <a:rPr lang="en-US" altLang="zh-CN" sz="1800" dirty="0">
                          <a:solidFill>
                            <a:schemeClr val="bg2">
                              <a:lumMod val="25000"/>
                            </a:schemeClr>
                          </a:solidFill>
                          <a:latin typeface="Times New Roman" panose="02020603050405020304"/>
                          <a:ea typeface="微软雅黑" panose="020B0503020204020204" pitchFamily="34" charset="-122"/>
                        </a:rPr>
                        <a:t>1/2</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牙槽骨吸收超过根长</a:t>
                      </a:r>
                      <a:r>
                        <a:rPr lang="en-US" altLang="zh-CN" sz="1800" dirty="0">
                          <a:solidFill>
                            <a:schemeClr val="bg2">
                              <a:lumMod val="25000"/>
                            </a:schemeClr>
                          </a:solidFill>
                          <a:latin typeface="Times New Roman" panose="02020603050405020304"/>
                          <a:ea typeface="微软雅黑" panose="020B0503020204020204" pitchFamily="34" charset="-122"/>
                        </a:rPr>
                        <a:t>1/2</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91483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伴发症状</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有或无口臭</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牙有轻度松动</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多根牙根分叉轻度病变</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可有牙周脓肿</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牙多有松动</a:t>
                      </a:r>
                      <a:endParaRPr lang="zh-CN" altLang="en-US"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多根牙多有根分叉病变</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0675" y="1581084"/>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0674" y="2080516"/>
            <a:ext cx="654830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彻底清除菌斑、牙石等刺激物，消除牙龈炎症</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牙周袋变浅，牙周附着水平改善</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争取牙周组织再生，保持稳定疗效</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568521" y="970385"/>
            <a:ext cx="305724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一、慢性牙周炎</a:t>
            </a:r>
            <a:endParaRPr lang="en-US" altLang="zh-CN" sz="3200" b="1" dirty="0">
              <a:latin typeface="Times New Roman" panose="02020603050405020304"/>
              <a:ea typeface="微软雅黑" panose="020B0503020204020204" pitchFamily="34" charset="-122"/>
            </a:endParaRPr>
          </a:p>
        </p:txBody>
      </p:sp>
      <p:sp>
        <p:nvSpPr>
          <p:cNvPr id="8" name="矩形 7"/>
          <p:cNvSpPr/>
          <p:nvPr/>
        </p:nvSpPr>
        <p:spPr>
          <a:xfrm>
            <a:off x="490674" y="3423837"/>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治疗计划</a:t>
            </a:r>
            <a:endParaRPr lang="en-US" altLang="zh-CN" sz="2000" b="1" dirty="0">
              <a:latin typeface="Times New Roman" panose="02020603050405020304"/>
              <a:ea typeface="微软雅黑" panose="020B0503020204020204" pitchFamily="34" charset="-122"/>
            </a:endParaRPr>
          </a:p>
        </p:txBody>
      </p:sp>
      <p:sp>
        <p:nvSpPr>
          <p:cNvPr id="10" name="文本框 9"/>
          <p:cNvSpPr txBox="1"/>
          <p:nvPr/>
        </p:nvSpPr>
        <p:spPr>
          <a:xfrm>
            <a:off x="496888" y="3854516"/>
            <a:ext cx="4523374" cy="1938992"/>
          </a:xfrm>
          <a:prstGeom prst="rect">
            <a:avLst/>
          </a:prstGeom>
          <a:noFill/>
        </p:spPr>
        <p:txBody>
          <a:bodyPr wrap="square" rtlCol="0">
            <a:spAutoFit/>
          </a:bodyPr>
          <a:lstStyle/>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基础治疗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手术治疗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修复和正畸治疗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支持治疗</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5" name="矩形 4"/>
          <p:cNvSpPr/>
          <p:nvPr/>
        </p:nvSpPr>
        <p:spPr>
          <a:xfrm>
            <a:off x="490675" y="1560560"/>
            <a:ext cx="106311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8" name="矩形 7"/>
          <p:cNvSpPr/>
          <p:nvPr/>
        </p:nvSpPr>
        <p:spPr>
          <a:xfrm>
            <a:off x="4375722" y="970385"/>
            <a:ext cx="3467616"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二、侵袭性牙周炎</a:t>
            </a:r>
            <a:endParaRPr lang="en-US" altLang="zh-CN" sz="3200" b="1" dirty="0">
              <a:latin typeface="Times New Roman" panose="02020603050405020304"/>
              <a:ea typeface="微软雅黑" panose="020B0503020204020204" pitchFamily="34" charset="-122"/>
            </a:endParaRPr>
          </a:p>
        </p:txBody>
      </p:sp>
      <p:sp>
        <p:nvSpPr>
          <p:cNvPr id="9" name="文本框 8"/>
          <p:cNvSpPr txBox="1"/>
          <p:nvPr/>
        </p:nvSpPr>
        <p:spPr>
          <a:xfrm>
            <a:off x="496888" y="2021892"/>
            <a:ext cx="5465762"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一组在临床表现和实验室检查均与慢性牙周炎有明显区别的牙周炎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按患牙分布可分为：局限型和广泛型</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3" name="图片 2" descr="屏幕剪辑"/>
          <p:cNvPicPr>
            <a:picLocks noChangeAspect="1"/>
          </p:cNvPicPr>
          <p:nvPr/>
        </p:nvPicPr>
        <p:blipFill rotWithShape="1">
          <a:blip r:embed="rId1">
            <a:extLst>
              <a:ext uri="{28A0092B-C50C-407E-A947-70E740481C1C}">
                <a14:useLocalDpi xmlns:a14="http://schemas.microsoft.com/office/drawing/2010/main" val="0"/>
              </a:ext>
            </a:extLst>
          </a:blip>
          <a:srcRect l="8101" r="4476"/>
          <a:stretch>
            <a:fillRect/>
          </a:stretch>
        </p:blipFill>
        <p:spPr>
          <a:xfrm>
            <a:off x="6132513" y="1993317"/>
            <a:ext cx="5156790" cy="2880000"/>
          </a:xfrm>
          <a:prstGeom prst="rect">
            <a:avLst/>
          </a:prstGeom>
        </p:spPr>
      </p:pic>
      <p:grpSp>
        <p:nvGrpSpPr>
          <p:cNvPr id="11" name="组合 10"/>
          <p:cNvGrpSpPr/>
          <p:nvPr/>
        </p:nvGrpSpPr>
        <p:grpSpPr>
          <a:xfrm>
            <a:off x="490676" y="3435166"/>
            <a:ext cx="5214800" cy="2390917"/>
            <a:chOff x="360823" y="1374539"/>
            <a:chExt cx="9928164" cy="2390917"/>
          </a:xfrm>
        </p:grpSpPr>
        <p:sp>
          <p:nvSpPr>
            <p:cNvPr id="12" name="矩形 11"/>
            <p:cNvSpPr/>
            <p:nvPr/>
          </p:nvSpPr>
          <p:spPr>
            <a:xfrm>
              <a:off x="360823" y="1374539"/>
              <a:ext cx="1870800"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60823" y="1826464"/>
              <a:ext cx="9928164"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主要致病菌：伴放线聚集杆菌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机体防御细胞趋化功能降低，吞噬功能障碍</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家族聚集性</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7296664" y="5031559"/>
            <a:ext cx="2954776"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侵袭性牙周炎的影像学表现</a:t>
            </a:r>
            <a:endParaRPr lang="zh-CN" altLang="en-US" dirty="0"/>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0675" y="1521546"/>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graphicFrame>
        <p:nvGraphicFramePr>
          <p:cNvPr id="8" name="表格 7"/>
          <p:cNvGraphicFramePr>
            <a:graphicFrameLocks noGrp="1"/>
          </p:cNvGraphicFramePr>
          <p:nvPr/>
        </p:nvGraphicFramePr>
        <p:xfrm>
          <a:off x="692825" y="2352691"/>
          <a:ext cx="10800000" cy="3598096"/>
        </p:xfrm>
        <a:graphic>
          <a:graphicData uri="http://schemas.openxmlformats.org/drawingml/2006/table">
            <a:tbl>
              <a:tblPr firstRow="1" bandRow="1">
                <a:tableStyleId>{3B4B98B0-60AC-42C2-AFA5-B58CD77FA1E5}</a:tableStyleId>
              </a:tblPr>
              <a:tblGrid>
                <a:gridCol w="1440000"/>
                <a:gridCol w="4680000"/>
                <a:gridCol w="4680000"/>
              </a:tblGrid>
              <a:tr h="399433">
                <a:tc>
                  <a: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lang="zh-CN" altLang="en-US" sz="20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dirty="0">
                          <a:latin typeface="Times New Roman" panose="02020603050405020304"/>
                          <a:ea typeface="微软雅黑" panose="020B0503020204020204" pitchFamily="34" charset="-122"/>
                        </a:rPr>
                        <a:t>局限型</a:t>
                      </a:r>
                      <a:endParaRPr lang="zh-CN" altLang="en-US" sz="20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广泛型</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4342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患牙分布</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局限于第一恒磨牙或切牙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其他患牙不超过</a:t>
                      </a:r>
                      <a:r>
                        <a:rPr lang="en-US" altLang="zh-CN" sz="1800" dirty="0">
                          <a:solidFill>
                            <a:schemeClr val="bg2">
                              <a:lumMod val="25000"/>
                            </a:schemeClr>
                          </a:solidFill>
                          <a:latin typeface="Times New Roman" panose="02020603050405020304"/>
                          <a:ea typeface="微软雅黑" panose="020B0503020204020204" pitchFamily="34" charset="-122"/>
                        </a:rPr>
                        <a:t>2</a:t>
                      </a:r>
                      <a:r>
                        <a:rPr lang="zh-CN" altLang="en-US" sz="1800" dirty="0">
                          <a:solidFill>
                            <a:schemeClr val="bg2">
                              <a:lumMod val="25000"/>
                            </a:schemeClr>
                          </a:solidFill>
                          <a:latin typeface="Times New Roman" panose="02020603050405020304"/>
                          <a:ea typeface="微软雅黑" panose="020B0503020204020204" pitchFamily="34" charset="-122"/>
                        </a:rPr>
                        <a:t>个</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第一恒磨牙和切牙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其他患牙超过</a:t>
                      </a:r>
                      <a:r>
                        <a:rPr lang="en-US" altLang="zh-CN" sz="1800" dirty="0">
                          <a:solidFill>
                            <a:schemeClr val="bg2">
                              <a:lumMod val="25000"/>
                            </a:schemeClr>
                          </a:solidFill>
                          <a:latin typeface="Times New Roman" panose="02020603050405020304"/>
                          <a:ea typeface="微软雅黑" panose="020B0503020204020204" pitchFamily="34" charset="-122"/>
                        </a:rPr>
                        <a:t>3</a:t>
                      </a:r>
                      <a:r>
                        <a:rPr lang="zh-CN" altLang="en-US" sz="1800" dirty="0">
                          <a:solidFill>
                            <a:schemeClr val="bg2">
                              <a:lumMod val="25000"/>
                            </a:schemeClr>
                          </a:solidFill>
                          <a:latin typeface="Times New Roman" panose="02020603050405020304"/>
                          <a:ea typeface="微软雅黑" panose="020B0503020204020204" pitchFamily="34" charset="-122"/>
                        </a:rPr>
                        <a:t>个</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53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性别年龄</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青春期前后，女性多于男性</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青春期至</a:t>
                      </a:r>
                      <a:r>
                        <a:rPr lang="en-US" altLang="zh-CN" sz="1800" dirty="0">
                          <a:solidFill>
                            <a:schemeClr val="bg2">
                              <a:lumMod val="25000"/>
                            </a:schemeClr>
                          </a:solidFill>
                          <a:latin typeface="Times New Roman" panose="02020603050405020304"/>
                          <a:ea typeface="微软雅黑" panose="020B0503020204020204" pitchFamily="34" charset="-122"/>
                        </a:rPr>
                        <a:t>30</a:t>
                      </a:r>
                      <a:r>
                        <a:rPr lang="zh-CN" altLang="en-US" sz="1800" dirty="0">
                          <a:solidFill>
                            <a:schemeClr val="bg2">
                              <a:lumMod val="25000"/>
                            </a:schemeClr>
                          </a:solidFill>
                          <a:latin typeface="Times New Roman" panose="02020603050405020304"/>
                          <a:ea typeface="微软雅黑" panose="020B0503020204020204" pitchFamily="34" charset="-122"/>
                        </a:rPr>
                        <a:t>岁以下</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53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局部刺激</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菌斑量与破坏程度不一致</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菌斑量与破坏程度不定，个体相差悬殊</a:t>
                      </a:r>
                      <a:endParaRPr lang="en-US" altLang="zh-CN" sz="1800" dirty="0">
                        <a:solidFill>
                          <a:schemeClr val="tx1"/>
                        </a:solidFill>
                        <a:latin typeface="Times New Roman" panose="02020603050405020304"/>
                        <a:ea typeface="微软雅黑" panose="020B0503020204020204" pitchFamily="34" charset="-122"/>
                      </a:endParaRPr>
                    </a:p>
                  </a:txBody>
                  <a:tcPr marL="146943" marR="146943" marT="73472" marB="73472" anchor="ctr"/>
                </a:tc>
              </a:tr>
              <a:tr h="6948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病程</a:t>
                      </a:r>
                      <a:endParaRPr lang="en-US" altLang="zh-CN"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牙周破坏快速</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早期出现切牙和第一恒磨牙松动</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牙周破坏快速</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有明显的阵发性</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6948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典型表现</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第一磨牙呈“弧形吸收”</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切牙呈水平吸收，可呈扇形散开</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部分有中性粒细胞或单核细胞功能缺陷</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可伴有全身症状</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
        <p:nvSpPr>
          <p:cNvPr id="6" name="矩形 5"/>
          <p:cNvSpPr/>
          <p:nvPr/>
        </p:nvSpPr>
        <p:spPr>
          <a:xfrm>
            <a:off x="4365896" y="970385"/>
            <a:ext cx="3467616"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二、侵袭性牙周炎</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531071"/>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8" y="2036919"/>
            <a:ext cx="9498681"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早期治疗，定期复查</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抗菌药物治疗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调节机体防御功能</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综合治疗</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4375721" y="970385"/>
            <a:ext cx="346761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二、侵袭性牙周炎</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350839"/>
            <a:ext cx="10972800" cy="1143000"/>
          </a:xfrm>
        </p:spPr>
        <p:txBody>
          <a:bodyPr/>
          <a:p>
            <a:r>
              <a:rPr lang="zh-CN" altLang="en-US" sz="3200" b="1">
                <a:latin typeface="微软雅黑" panose="020B0503020204020204" pitchFamily="34" charset="-122"/>
                <a:ea typeface="微软雅黑" panose="020B0503020204020204" pitchFamily="34" charset="-122"/>
              </a:rPr>
              <a:t>章节小结</a:t>
            </a:r>
            <a:endParaRPr lang="zh-CN" altLang="en-US" sz="3200" b="1">
              <a:latin typeface="微软雅黑" panose="020B0503020204020204" pitchFamily="34" charset="-122"/>
              <a:ea typeface="微软雅黑" panose="020B0503020204020204" pitchFamily="34" charset="-122"/>
            </a:endParaRPr>
          </a:p>
        </p:txBody>
      </p:sp>
      <p:sp>
        <p:nvSpPr>
          <p:cNvPr id="70657" name="TextBox 9"/>
          <p:cNvSpPr txBox="1"/>
          <p:nvPr/>
        </p:nvSpPr>
        <p:spPr>
          <a:xfrm>
            <a:off x="1714188" y="1773300"/>
            <a:ext cx="8439211" cy="3392170"/>
          </a:xfrm>
          <a:prstGeom prst="rect">
            <a:avLst/>
          </a:prstGeom>
          <a:noFill/>
          <a:ln w="9525">
            <a:noFill/>
          </a:ln>
        </p:spPr>
        <p:txBody>
          <a:bodyPr wrap="square" lIns="68580" tIns="34290" rIns="68580" bIns="34290">
            <a:spAutoFit/>
          </a:bodyPr>
          <a:lstStyle/>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牙周疾病是指发生于牙周组织的一组疾病，可分为两大类，即牙龈病和牙周炎。</a:t>
            </a:r>
            <a:endParaRPr lang="zh-CN" altLang="en-US" b="1" dirty="0">
              <a:latin typeface="Times New Roman" panose="02020603050405020304"/>
              <a:ea typeface="微软雅黑" panose="020B0503020204020204" pitchFamily="34" charset="-122"/>
            </a:endParaRPr>
          </a:p>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牙龈病仅累及牙龈组织，包括菌斑引起的牙龈病和非菌斑引起的牙龈病。</a:t>
            </a:r>
            <a:endParaRPr lang="zh-CN" altLang="en-US" b="1" dirty="0">
              <a:latin typeface="Times New Roman" panose="02020603050405020304"/>
              <a:ea typeface="微软雅黑" panose="020B0503020204020204" pitchFamily="34" charset="-122"/>
            </a:endParaRPr>
          </a:p>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牙周炎由牙菌斑生物膜引起的慢性感染性疾病，导致牙支持组织的炎症、牙周袋形成、进行性附着丧失和牙槽骨吸收，主要包括慢性牙周炎、侵袭性牙周炎和反映全身疾病的牙周炎。</a:t>
            </a:r>
            <a:endParaRPr lang="zh-CN" altLang="en-US" b="1" dirty="0">
              <a:latin typeface="Times New Roman" panose="02020603050405020304"/>
              <a:ea typeface="微软雅黑" panose="020B0503020204020204" pitchFamily="34" charset="-122"/>
            </a:endParaRPr>
          </a:p>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牙周炎通过多种病理机制与心血管疾病、糖尿病、呼吸系统疾病、骨质疏松、早产及低体重新生儿、胰腺癌、代谢综合征、慢性肾脏疾病、类风湿关节炎以及神经退行性疾病等产生关联</a:t>
            </a:r>
            <a:r>
              <a:rPr lang="zh-CN" altLang="en-US" dirty="0">
                <a:latin typeface="Times New Roman" panose="02020603050405020304"/>
                <a:ea typeface="微软雅黑" panose="020B0503020204020204" pitchFamily="34" charset="-122"/>
              </a:rPr>
              <a:t>。</a:t>
            </a: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3"/>
          </p:nvPr>
        </p:nvSpPr>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文本框 1"/>
          <p:cNvSpPr txBox="1"/>
          <p:nvPr/>
        </p:nvSpPr>
        <p:spPr>
          <a:xfrm>
            <a:off x="3611245" y="932815"/>
            <a:ext cx="4775200" cy="645160"/>
          </a:xfrm>
          <a:prstGeom prst="rect">
            <a:avLst/>
          </a:prstGeom>
          <a:noFill/>
        </p:spPr>
        <p:txBody>
          <a:bodyPr wrap="square" rtlCol="0" anchor="t">
            <a:spAutoFit/>
          </a:bodyPr>
          <a:p>
            <a:r>
              <a:rPr lang="zh-CN" altLang="en-US" sz="3600" b="1" dirty="0">
                <a:sym typeface="+mn-ea"/>
              </a:rPr>
              <a:t>常见刷牙错误</a:t>
            </a:r>
            <a:r>
              <a:rPr lang="zh-CN" altLang="en-US" sz="3600" b="1" dirty="0" smtClean="0">
                <a:sym typeface="+mn-ea"/>
              </a:rPr>
              <a:t>姿势</a:t>
            </a:r>
            <a:endParaRPr lang="zh-CN" altLang="en-US" sz="3600"/>
          </a:p>
        </p:txBody>
      </p:sp>
      <p:sp>
        <p:nvSpPr>
          <p:cNvPr id="9" name="文本框 8"/>
          <p:cNvSpPr txBox="1"/>
          <p:nvPr/>
        </p:nvSpPr>
        <p:spPr>
          <a:xfrm>
            <a:off x="2219960" y="1998345"/>
            <a:ext cx="7557770" cy="2306955"/>
          </a:xfrm>
          <a:prstGeom prst="rect">
            <a:avLst/>
          </a:prstGeom>
          <a:noFill/>
        </p:spPr>
        <p:txBody>
          <a:bodyPr wrap="square" rtlCol="0" anchor="t">
            <a:spAutoFit/>
          </a:bodyPr>
          <a:p>
            <a:r>
              <a:rPr lang="zh-CN" altLang="en-US" sz="2400" b="1" dirty="0" smtClean="0">
                <a:sym typeface="+mn-ea"/>
              </a:rPr>
              <a:t>错误三  刷牙</a:t>
            </a:r>
            <a:r>
              <a:rPr lang="zh-CN" altLang="en-US" sz="2400" b="1" dirty="0">
                <a:sym typeface="+mn-ea"/>
              </a:rPr>
              <a:t>时间不对</a:t>
            </a:r>
            <a:endParaRPr lang="zh-CN" altLang="en-US" sz="2400" b="1" dirty="0"/>
          </a:p>
          <a:p>
            <a:r>
              <a:rPr lang="zh-CN" altLang="en-US" sz="2400" b="1" dirty="0">
                <a:sym typeface="+mn-ea"/>
              </a:rPr>
              <a:t>每天早起刷牙，然后吃早餐。这样的结果是</a:t>
            </a:r>
            <a:r>
              <a:rPr lang="zh-CN" altLang="en-US" sz="2400" b="1" dirty="0" smtClean="0">
                <a:sym typeface="+mn-ea"/>
              </a:rPr>
              <a:t>，晨起牙齿刷干净了，吃完饭食物残渣和牙菌斑又开始堆积了。</a:t>
            </a:r>
            <a:endParaRPr lang="en-US" altLang="zh-CN" sz="2400" b="1" dirty="0" smtClean="0"/>
          </a:p>
          <a:p>
            <a:r>
              <a:rPr lang="zh-CN" altLang="en-US" sz="2400" b="1" dirty="0" smtClean="0">
                <a:sym typeface="+mn-ea"/>
              </a:rPr>
              <a:t> </a:t>
            </a:r>
            <a:r>
              <a:rPr lang="zh-CN" altLang="en-US" sz="2400" b="1" dirty="0">
                <a:sym typeface="+mn-ea"/>
              </a:rPr>
              <a:t>建议：</a:t>
            </a:r>
            <a:r>
              <a:rPr lang="zh-CN" altLang="en-US" sz="2400" b="1" dirty="0" smtClean="0">
                <a:sym typeface="+mn-ea"/>
              </a:rPr>
              <a:t>饭后刷牙</a:t>
            </a:r>
            <a:r>
              <a:rPr lang="zh-CN" altLang="en-US" sz="2400" b="1" dirty="0">
                <a:sym typeface="+mn-ea"/>
              </a:rPr>
              <a:t>。起床后清水漱口，吃早饭，</a:t>
            </a:r>
            <a:r>
              <a:rPr lang="zh-CN" altLang="en-US" sz="2400" b="1" dirty="0" smtClean="0">
                <a:sym typeface="+mn-ea"/>
              </a:rPr>
              <a:t>饭后刷牙</a:t>
            </a:r>
            <a:r>
              <a:rPr lang="zh-CN" altLang="en-US" sz="2400" b="1" dirty="0">
                <a:sym typeface="+mn-ea"/>
              </a:rPr>
              <a:t>才是最健康的</a:t>
            </a:r>
            <a:r>
              <a:rPr lang="zh-CN" altLang="en-US" sz="2400" b="1" dirty="0" smtClean="0">
                <a:sym typeface="+mn-ea"/>
              </a:rPr>
              <a:t>。</a:t>
            </a:r>
            <a:endParaRPr lang="zh-CN" altLang="en-US" sz="2400" b="1" dirty="0"/>
          </a:p>
          <a:p>
            <a:endParaRPr lang="zh-CN" altLang="en-US" sz="240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思考题</a:t>
            </a:r>
            <a:endParaRPr lang="zh-CN" altLang="en-US" sz="2800" b="1"/>
          </a:p>
        </p:txBody>
      </p:sp>
      <p:sp>
        <p:nvSpPr>
          <p:cNvPr id="3" name="文本框 2"/>
          <p:cNvSpPr txBox="1"/>
          <p:nvPr/>
        </p:nvSpPr>
        <p:spPr>
          <a:xfrm>
            <a:off x="1907540" y="2043430"/>
            <a:ext cx="8331200" cy="829945"/>
          </a:xfrm>
          <a:prstGeom prst="rect">
            <a:avLst/>
          </a:prstGeom>
          <a:noFill/>
        </p:spPr>
        <p:txBody>
          <a:bodyPr wrap="square" rtlCol="0">
            <a:spAutoFit/>
          </a:bodyPr>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急性牙髓炎和急性根尖周炎应如何鉴别诊断？</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确定牙周组织破坏严重程度的临床指标包括哪些？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tags/tag1.xml><?xml version="1.0" encoding="utf-8"?>
<p:tagLst xmlns:p="http://schemas.openxmlformats.org/presentationml/2006/main">
  <p:tag name="ISPRING_RESOURCE_PATHS_HASH_2" val="69655aa26f5e5752dc51efaec772bf6a72e9067"/>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27F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10340</Words>
  <Application>WPS 演示</Application>
  <PresentationFormat>宽屏</PresentationFormat>
  <Paragraphs>1076</Paragraphs>
  <Slides>90</Slides>
  <Notes>2</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90</vt:i4>
      </vt:variant>
    </vt:vector>
  </HeadingPairs>
  <TitlesOfParts>
    <vt:vector size="108" baseType="lpstr">
      <vt:lpstr>Arial</vt:lpstr>
      <vt:lpstr>宋体</vt:lpstr>
      <vt:lpstr>Wingdings</vt:lpstr>
      <vt:lpstr>黑体</vt:lpstr>
      <vt:lpstr>微软雅黑</vt:lpstr>
      <vt:lpstr>Calibri</vt:lpstr>
      <vt:lpstr>等线</vt:lpstr>
      <vt:lpstr>Times New Roman</vt:lpstr>
      <vt:lpstr>Times New Roman</vt:lpstr>
      <vt:lpstr>Arial Unicode MS</vt:lpstr>
      <vt:lpstr>华文行楷</vt:lpstr>
      <vt:lpstr>Calibri</vt:lpstr>
      <vt:lpstr>Calibri Light</vt:lpstr>
      <vt:lpstr>Arial Unicode MS</vt:lpstr>
      <vt:lpstr>等线 Light</vt:lpstr>
      <vt:lpstr>1_Office 主题​​</vt:lpstr>
      <vt:lpstr>Office 主题</vt:lpstr>
      <vt:lpstr>自定义设计方案</vt:lpstr>
      <vt:lpstr>PowerPoint 演示文稿</vt:lpstr>
      <vt:lpstr>第三章 口腔卫生保健</vt:lpstr>
      <vt:lpstr>PowerPoint 演示文稿</vt:lpstr>
      <vt:lpstr>第一节 口腔卫生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口腔保健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思政小故事（自信担当）</vt:lpstr>
      <vt:lpstr>PowerPoint 演示文稿</vt:lpstr>
      <vt:lpstr>第四章 牙体牙髓病</vt:lpstr>
      <vt:lpstr>PowerPoint 演示文稿</vt:lpstr>
      <vt:lpstr>第一节 龋病</vt:lpstr>
      <vt:lpstr>PowerPoint 演示文稿</vt:lpstr>
      <vt:lpstr>PowerPoint 演示文稿</vt:lpstr>
      <vt:lpstr>PowerPoint 演示文稿</vt:lpstr>
      <vt:lpstr>PowerPoint 演示文稿</vt:lpstr>
      <vt:lpstr>PowerPoint 演示文稿</vt:lpstr>
      <vt:lpstr>PowerPoint 演示文稿</vt:lpstr>
      <vt:lpstr>第二节牙体硬组织疾病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牙髓病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根尖周病</vt:lpstr>
      <vt:lpstr>PowerPoint 演示文稿</vt:lpstr>
      <vt:lpstr>PowerPoint 演示文稿</vt:lpstr>
      <vt:lpstr>PowerPoint 演示文稿</vt:lpstr>
      <vt:lpstr>第五节 牙体牙髓病的治疗方法</vt:lpstr>
      <vt:lpstr>PowerPoint 演示文稿</vt:lpstr>
      <vt:lpstr>PowerPoint 演示文稿</vt:lpstr>
      <vt:lpstr>第五章 牙周疾病</vt:lpstr>
      <vt:lpstr>PowerPoint 演示文稿</vt:lpstr>
      <vt:lpstr>第一节 牙龈病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牙周炎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章节小结</vt:lpstr>
      <vt:lpstr>思考题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9轮PPT模板</dc:title>
  <dc:creator>Chris</dc:creator>
  <cp:lastModifiedBy>Season</cp:lastModifiedBy>
  <cp:revision>272</cp:revision>
  <dcterms:created xsi:type="dcterms:W3CDTF">2017-08-10T17:46:00Z</dcterms:created>
  <dcterms:modified xsi:type="dcterms:W3CDTF">2021-10-30T09:51:24Z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6E6BD8682CC14A79A22FE5D372284354</vt:lpwstr>
  </property>
</Properties>
</file>